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2" r:id="rId5"/>
    <p:sldId id="261" r:id="rId6"/>
    <p:sldId id="263" r:id="rId7"/>
    <p:sldId id="264" r:id="rId8"/>
    <p:sldId id="265" r:id="rId9"/>
    <p:sldId id="267" r:id="rId10"/>
    <p:sldId id="268" r:id="rId11"/>
    <p:sldId id="270" r:id="rId12"/>
    <p:sldId id="269"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DB02BE-0413-4369-B7CB-CB567DEE292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386249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02BE-0413-4369-B7CB-CB567DEE292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252989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02BE-0413-4369-B7CB-CB567DEE292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242724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DB02BE-0413-4369-B7CB-CB567DEE292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132076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B02BE-0413-4369-B7CB-CB567DEE292B}"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83227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DB02BE-0413-4369-B7CB-CB567DEE292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25116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DB02BE-0413-4369-B7CB-CB567DEE292B}"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340749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DB02BE-0413-4369-B7CB-CB567DEE292B}"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233203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B02BE-0413-4369-B7CB-CB567DEE292B}"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266345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B02BE-0413-4369-B7CB-CB567DEE292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150903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B02BE-0413-4369-B7CB-CB567DEE292B}"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AD37C-8EF3-4328-92F4-C88B510F6FE3}" type="slidenum">
              <a:rPr lang="en-US" smtClean="0"/>
              <a:t>‹#›</a:t>
            </a:fld>
            <a:endParaRPr lang="en-US"/>
          </a:p>
        </p:txBody>
      </p:sp>
    </p:spTree>
    <p:extLst>
      <p:ext uri="{BB962C8B-B14F-4D97-AF65-F5344CB8AC3E}">
        <p14:creationId xmlns:p14="http://schemas.microsoft.com/office/powerpoint/2010/main" val="175378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B02BE-0413-4369-B7CB-CB567DEE292B}" type="datetimeFigureOut">
              <a:rPr lang="en-US" smtClean="0"/>
              <a:t>4/15/2021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AD37C-8EF3-4328-92F4-C88B510F6FE3}" type="slidenum">
              <a:rPr lang="en-US" smtClean="0"/>
              <a:t>‹#›</a:t>
            </a:fld>
            <a:endParaRPr lang="en-US"/>
          </a:p>
        </p:txBody>
      </p:sp>
    </p:spTree>
    <p:extLst>
      <p:ext uri="{BB962C8B-B14F-4D97-AF65-F5344CB8AC3E}">
        <p14:creationId xmlns:p14="http://schemas.microsoft.com/office/powerpoint/2010/main" val="2041264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hyperlink" Target="mailto:andytran@sdsvietnam.com"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260" y="1561178"/>
            <a:ext cx="10515600" cy="4335367"/>
          </a:xfrm>
        </p:spPr>
        <p:txBody>
          <a:bodyPr>
            <a:normAutofit fontScale="90000"/>
          </a:bodyPr>
          <a:lstStyle/>
          <a:p>
            <a:pPr algn="ctr"/>
            <a:br>
              <a:rPr lang="en-US" sz="3200" b="1" dirty="0"/>
            </a:br>
            <a:r>
              <a:rPr lang="en-US" sz="3600" b="1" dirty="0">
                <a:solidFill>
                  <a:srgbClr val="002060"/>
                </a:solidFill>
              </a:rPr>
              <a:t>TREND OF GREEN PROCUREMENT CONSUMPTION</a:t>
            </a:r>
            <a:br>
              <a:rPr lang="en-US" sz="3600" b="1" dirty="0">
                <a:solidFill>
                  <a:srgbClr val="002060"/>
                </a:solidFill>
              </a:rPr>
            </a:br>
            <a:r>
              <a:rPr lang="en-US" sz="3600" b="1" dirty="0">
                <a:solidFill>
                  <a:srgbClr val="002060"/>
                </a:solidFill>
              </a:rPr>
              <a:t>  SUSTAINABLE SUPPLY CHAIN</a:t>
            </a:r>
            <a:br>
              <a:rPr lang="en-US" sz="3600" b="1" dirty="0">
                <a:solidFill>
                  <a:srgbClr val="002060"/>
                </a:solidFill>
              </a:rPr>
            </a:br>
            <a:br>
              <a:rPr lang="en-US" sz="3600" b="1" dirty="0">
                <a:solidFill>
                  <a:srgbClr val="002060"/>
                </a:solidFill>
              </a:rPr>
            </a:br>
            <a:r>
              <a:rPr lang="en-US" sz="3600" b="1" dirty="0">
                <a:solidFill>
                  <a:srgbClr val="002060"/>
                </a:solidFill>
              </a:rPr>
              <a:t>XU HƯỚNG TIÊU DÙNG “XANH”</a:t>
            </a:r>
            <a:br>
              <a:rPr lang="en-US" sz="3600" b="1" dirty="0">
                <a:solidFill>
                  <a:srgbClr val="002060"/>
                </a:solidFill>
              </a:rPr>
            </a:br>
            <a:r>
              <a:rPr lang="en-US" sz="3600" b="1" dirty="0">
                <a:solidFill>
                  <a:srgbClr val="002060"/>
                </a:solidFill>
              </a:rPr>
              <a:t>CƠ HỘI &amp; THỬ THÁCH CHO CÁC NHÀ CUNG CẤP VIỆT NAM</a:t>
            </a:r>
            <a:br>
              <a:rPr lang="en-US" sz="3600" b="1" dirty="0">
                <a:solidFill>
                  <a:srgbClr val="002060"/>
                </a:solidFill>
              </a:rPr>
            </a:br>
            <a:br>
              <a:rPr lang="en-US" sz="3600" b="1" dirty="0">
                <a:solidFill>
                  <a:srgbClr val="002060"/>
                </a:solidFill>
              </a:rPr>
            </a:br>
            <a:r>
              <a:rPr lang="en-US" sz="3600" b="1" dirty="0">
                <a:solidFill>
                  <a:srgbClr val="002060"/>
                </a:solidFill>
              </a:rPr>
              <a:t>By Andy Tran – SDS Vietnam</a:t>
            </a:r>
            <a:br>
              <a:rPr lang="en-US" sz="3600" b="1" dirty="0">
                <a:solidFill>
                  <a:srgbClr val="002060"/>
                </a:solidFill>
              </a:rPr>
            </a:br>
            <a:r>
              <a:rPr lang="en-US" sz="3600" b="1" dirty="0">
                <a:solidFill>
                  <a:srgbClr val="002060"/>
                </a:solidFill>
              </a:rPr>
              <a:t>                                  </a:t>
            </a:r>
            <a:r>
              <a:rPr lang="en-US" sz="2000" b="1" dirty="0">
                <a:solidFill>
                  <a:srgbClr val="002060"/>
                </a:solidFill>
              </a:rPr>
              <a:t>HCM April 14</a:t>
            </a:r>
            <a:r>
              <a:rPr lang="en-US" sz="2000" b="1" baseline="30000" dirty="0">
                <a:solidFill>
                  <a:srgbClr val="002060"/>
                </a:solidFill>
              </a:rPr>
              <a:t>th</a:t>
            </a:r>
            <a:r>
              <a:rPr lang="en-US" sz="2000" b="1" dirty="0">
                <a:solidFill>
                  <a:srgbClr val="002060"/>
                </a:solidFill>
              </a:rPr>
              <a:t>, 2021</a:t>
            </a:r>
            <a:br>
              <a:rPr lang="en-US" sz="3200" b="1" dirty="0"/>
            </a:br>
            <a:br>
              <a:rPr lang="en-US" sz="3200" b="1" dirty="0"/>
            </a:br>
            <a:br>
              <a:rPr lang="en-US" sz="3200" b="1" dirty="0"/>
            </a:br>
            <a:endParaRPr lang="en-US" sz="4000" b="1" dirty="0"/>
          </a:p>
        </p:txBody>
      </p:sp>
      <p:pic>
        <p:nvPicPr>
          <p:cNvPr id="4" name="Picture 3"/>
          <p:cNvPicPr/>
          <p:nvPr/>
        </p:nvPicPr>
        <p:blipFill>
          <a:blip r:embed="rId2"/>
          <a:srcRect/>
          <a:stretch>
            <a:fillRect/>
          </a:stretch>
        </p:blipFill>
        <p:spPr bwMode="auto">
          <a:xfrm>
            <a:off x="128016" y="109728"/>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10177272" y="-410305"/>
            <a:ext cx="1914144" cy="2074513"/>
          </a:xfrm>
          <a:prstGeom prst="rect">
            <a:avLst/>
          </a:prstGeom>
          <a:noFill/>
          <a:ln>
            <a:noFill/>
          </a:ln>
        </p:spPr>
      </p:pic>
    </p:spTree>
    <p:extLst>
      <p:ext uri="{BB962C8B-B14F-4D97-AF65-F5344CB8AC3E}">
        <p14:creationId xmlns:p14="http://schemas.microsoft.com/office/powerpoint/2010/main" val="18413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4400" b="1" dirty="0">
                <a:solidFill>
                  <a:srgbClr val="C00000"/>
                </a:solidFill>
              </a:rPr>
              <a:t>VIỆT NAM:  </a:t>
            </a:r>
            <a:r>
              <a:rPr lang="en-US" sz="12800" b="1" dirty="0">
                <a:solidFill>
                  <a:srgbClr val="002060"/>
                </a:solidFill>
              </a:rPr>
              <a:t>CƠ HỘI CHO CÁC NHÀ SẢN XUẤT</a:t>
            </a:r>
          </a:p>
          <a:p>
            <a:pPr algn="ctr"/>
            <a:r>
              <a:rPr lang="en-US" sz="12800" b="1" dirty="0">
                <a:solidFill>
                  <a:srgbClr val="002060"/>
                </a:solidFill>
              </a:rPr>
              <a:t> ĐỒ GỖ VIỆT NAM </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dirty="0" err="1"/>
              <a:t>Bắt</a:t>
            </a:r>
            <a:r>
              <a:rPr lang="en-US" dirty="0"/>
              <a:t> </a:t>
            </a:r>
            <a:r>
              <a:rPr lang="en-US" dirty="0" err="1"/>
              <a:t>kịp</a:t>
            </a:r>
            <a:r>
              <a:rPr lang="en-US" dirty="0"/>
              <a:t> </a:t>
            </a:r>
            <a:r>
              <a:rPr lang="en-US" dirty="0" err="1"/>
              <a:t>xu</a:t>
            </a:r>
            <a:r>
              <a:rPr lang="en-US" dirty="0"/>
              <a:t> </a:t>
            </a:r>
            <a:r>
              <a:rPr lang="en-US" dirty="0" err="1"/>
              <a:t>hướng</a:t>
            </a:r>
            <a:r>
              <a:rPr lang="en-US" dirty="0"/>
              <a:t> </a:t>
            </a:r>
            <a:r>
              <a:rPr lang="en-US" dirty="0" err="1"/>
              <a:t>tiêu</a:t>
            </a:r>
            <a:r>
              <a:rPr lang="en-US" dirty="0"/>
              <a:t> </a:t>
            </a:r>
            <a:r>
              <a:rPr lang="en-US" dirty="0" err="1"/>
              <a:t>dùng</a:t>
            </a:r>
            <a:r>
              <a:rPr lang="en-US" dirty="0"/>
              <a:t> </a:t>
            </a:r>
            <a:r>
              <a:rPr lang="en-US" dirty="0" err="1"/>
              <a:t>thị</a:t>
            </a:r>
            <a:r>
              <a:rPr lang="en-US" dirty="0"/>
              <a:t> </a:t>
            </a:r>
            <a:r>
              <a:rPr lang="en-US" dirty="0" err="1"/>
              <a:t>trường</a:t>
            </a:r>
            <a:r>
              <a:rPr lang="en-US" dirty="0"/>
              <a:t> </a:t>
            </a:r>
            <a:r>
              <a:rPr lang="en-US" dirty="0" err="1"/>
              <a:t>về</a:t>
            </a:r>
            <a:r>
              <a:rPr lang="en-US" dirty="0"/>
              <a:t> </a:t>
            </a:r>
          </a:p>
          <a:p>
            <a:pPr marL="0" indent="0">
              <a:buNone/>
            </a:pPr>
            <a:r>
              <a:rPr lang="en-US" dirty="0"/>
              <a:t>+ </a:t>
            </a:r>
            <a:r>
              <a:rPr lang="en-US" dirty="0" err="1"/>
              <a:t>Nâng</a:t>
            </a:r>
            <a:r>
              <a:rPr lang="en-US" dirty="0"/>
              <a:t> </a:t>
            </a:r>
            <a:r>
              <a:rPr lang="en-US" dirty="0" err="1"/>
              <a:t>cao</a:t>
            </a:r>
            <a:r>
              <a:rPr lang="en-US" dirty="0"/>
              <a:t> </a:t>
            </a:r>
            <a:r>
              <a:rPr lang="en-US" dirty="0" err="1"/>
              <a:t>nhận</a:t>
            </a:r>
            <a:r>
              <a:rPr lang="en-US" dirty="0"/>
              <a:t> </a:t>
            </a:r>
            <a:r>
              <a:rPr lang="en-US" dirty="0" err="1"/>
              <a:t>thức</a:t>
            </a:r>
            <a:r>
              <a:rPr lang="en-US" dirty="0"/>
              <a:t> </a:t>
            </a:r>
            <a:r>
              <a:rPr lang="en-US" dirty="0" err="1"/>
              <a:t>và</a:t>
            </a:r>
            <a:r>
              <a:rPr lang="en-US" dirty="0"/>
              <a:t> ý </a:t>
            </a:r>
            <a:r>
              <a:rPr lang="en-US" dirty="0" err="1"/>
              <a:t>thức</a:t>
            </a:r>
            <a:r>
              <a:rPr lang="en-US" dirty="0"/>
              <a:t> </a:t>
            </a:r>
            <a:r>
              <a:rPr lang="en-US" dirty="0" err="1"/>
              <a:t>bảo</a:t>
            </a:r>
            <a:r>
              <a:rPr lang="en-US" dirty="0"/>
              <a:t> </a:t>
            </a:r>
            <a:r>
              <a:rPr lang="en-US" dirty="0" err="1"/>
              <a:t>vệ</a:t>
            </a:r>
            <a:r>
              <a:rPr lang="en-US" dirty="0"/>
              <a:t> </a:t>
            </a:r>
            <a:r>
              <a:rPr lang="en-US" dirty="0" err="1"/>
              <a:t>môi</a:t>
            </a:r>
            <a:r>
              <a:rPr lang="en-US" dirty="0"/>
              <a:t> </a:t>
            </a:r>
            <a:r>
              <a:rPr lang="en-US" dirty="0" err="1"/>
              <a:t>trường</a:t>
            </a:r>
            <a:r>
              <a:rPr lang="en-US" dirty="0"/>
              <a:t> </a:t>
            </a:r>
          </a:p>
          <a:p>
            <a:pPr marL="0" indent="0">
              <a:buNone/>
            </a:pPr>
            <a:r>
              <a:rPr lang="en-US" dirty="0"/>
              <a:t>+ </a:t>
            </a:r>
            <a:r>
              <a:rPr lang="en-US" dirty="0" err="1"/>
              <a:t>Thực</a:t>
            </a:r>
            <a:r>
              <a:rPr lang="en-US" dirty="0"/>
              <a:t> </a:t>
            </a:r>
            <a:r>
              <a:rPr lang="en-US" dirty="0" err="1"/>
              <a:t>hiện</a:t>
            </a:r>
            <a:r>
              <a:rPr lang="en-US" dirty="0"/>
              <a:t> </a:t>
            </a:r>
            <a:r>
              <a:rPr lang="en-US" dirty="0" err="1"/>
              <a:t>trách</a:t>
            </a:r>
            <a:r>
              <a:rPr lang="en-US" dirty="0"/>
              <a:t> </a:t>
            </a:r>
            <a:r>
              <a:rPr lang="en-US" dirty="0" err="1"/>
              <a:t>nhiệm</a:t>
            </a:r>
            <a:r>
              <a:rPr lang="en-US" dirty="0"/>
              <a:t> </a:t>
            </a:r>
            <a:r>
              <a:rPr lang="en-US" dirty="0" err="1"/>
              <a:t>xã</a:t>
            </a:r>
            <a:r>
              <a:rPr lang="en-US" dirty="0"/>
              <a:t> </a:t>
            </a:r>
            <a:r>
              <a:rPr lang="en-US" dirty="0" err="1"/>
              <a:t>hội</a:t>
            </a:r>
            <a:r>
              <a:rPr lang="en-US" dirty="0"/>
              <a:t> </a:t>
            </a:r>
            <a:r>
              <a:rPr lang="en-US" dirty="0" err="1"/>
              <a:t>của</a:t>
            </a:r>
            <a:r>
              <a:rPr lang="en-US" dirty="0"/>
              <a:t> </a:t>
            </a:r>
            <a:r>
              <a:rPr lang="en-US" dirty="0" err="1"/>
              <a:t>doanh</a:t>
            </a:r>
            <a:r>
              <a:rPr lang="en-US" dirty="0"/>
              <a:t> </a:t>
            </a:r>
            <a:r>
              <a:rPr lang="en-US" dirty="0" err="1"/>
              <a:t>nghiệp</a:t>
            </a:r>
            <a:endParaRPr lang="en-US" dirty="0"/>
          </a:p>
          <a:p>
            <a:pPr marL="0" indent="0">
              <a:buNone/>
            </a:pPr>
            <a:r>
              <a:rPr lang="en-US" dirty="0"/>
              <a:t>+ </a:t>
            </a:r>
            <a:r>
              <a:rPr lang="en-US" dirty="0" err="1"/>
              <a:t>Tăng</a:t>
            </a:r>
            <a:r>
              <a:rPr lang="en-US" dirty="0"/>
              <a:t> </a:t>
            </a:r>
            <a:r>
              <a:rPr lang="en-US" dirty="0" err="1"/>
              <a:t>khả</a:t>
            </a:r>
            <a:r>
              <a:rPr lang="en-US" dirty="0"/>
              <a:t> </a:t>
            </a:r>
            <a:r>
              <a:rPr lang="en-US" dirty="0" err="1"/>
              <a:t>năng</a:t>
            </a:r>
            <a:r>
              <a:rPr lang="en-US" dirty="0"/>
              <a:t> </a:t>
            </a:r>
            <a:r>
              <a:rPr lang="en-US" dirty="0" err="1"/>
              <a:t>cạnh</a:t>
            </a:r>
            <a:r>
              <a:rPr lang="en-US" dirty="0"/>
              <a:t> </a:t>
            </a:r>
            <a:r>
              <a:rPr lang="en-US" dirty="0" err="1"/>
              <a:t>tranh</a:t>
            </a:r>
            <a:r>
              <a:rPr lang="en-US" dirty="0"/>
              <a:t> </a:t>
            </a:r>
            <a:r>
              <a:rPr lang="en-US" dirty="0" err="1"/>
              <a:t>thị</a:t>
            </a:r>
            <a:r>
              <a:rPr lang="en-US" dirty="0"/>
              <a:t> </a:t>
            </a:r>
            <a:r>
              <a:rPr lang="en-US" dirty="0" err="1"/>
              <a:t>trường</a:t>
            </a:r>
            <a:r>
              <a:rPr lang="en-US" dirty="0"/>
              <a:t> </a:t>
            </a:r>
            <a:r>
              <a:rPr lang="en-US" dirty="0" err="1"/>
              <a:t>xuất</a:t>
            </a:r>
            <a:r>
              <a:rPr lang="en-US" dirty="0"/>
              <a:t> </a:t>
            </a:r>
            <a:r>
              <a:rPr lang="en-US" dirty="0" err="1"/>
              <a:t>khẩu</a:t>
            </a:r>
            <a:endParaRPr lang="en-US" dirty="0"/>
          </a:p>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695" y="3369815"/>
            <a:ext cx="6271641" cy="3135821"/>
          </a:xfrm>
          <a:prstGeom prst="rect">
            <a:avLst/>
          </a:prstGeom>
        </p:spPr>
      </p:pic>
    </p:spTree>
    <p:extLst>
      <p:ext uri="{BB962C8B-B14F-4D97-AF65-F5344CB8AC3E}">
        <p14:creationId xmlns:p14="http://schemas.microsoft.com/office/powerpoint/2010/main" val="76589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8000" b="1" dirty="0"/>
              <a:t>MỘT SỐ VẬT LIỆU MANG TÍNH “SUSTAINABLE” PHỔ BIẾN</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8137" y="1552034"/>
            <a:ext cx="2409063" cy="24090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1348" y="1501602"/>
            <a:ext cx="2498758" cy="249875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4184" y="4783127"/>
            <a:ext cx="3507816" cy="207487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7344" y="5517069"/>
            <a:ext cx="3333750" cy="13716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4435" y="3017340"/>
            <a:ext cx="3549833" cy="236424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5535" y="1409521"/>
            <a:ext cx="2984435" cy="199137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4136" y="4504198"/>
            <a:ext cx="3637521" cy="226973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490" y="1530051"/>
            <a:ext cx="3667269" cy="2750452"/>
          </a:xfrm>
          <a:prstGeom prst="rect">
            <a:avLst/>
          </a:prstGeom>
        </p:spPr>
      </p:pic>
    </p:spTree>
    <p:extLst>
      <p:ext uri="{BB962C8B-B14F-4D97-AF65-F5344CB8AC3E}">
        <p14:creationId xmlns:p14="http://schemas.microsoft.com/office/powerpoint/2010/main" val="302832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819808" y="-387717"/>
            <a:ext cx="10515600" cy="1246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700" b="1" dirty="0"/>
          </a:p>
          <a:p>
            <a:pPr algn="ctr"/>
            <a:r>
              <a:rPr lang="en-US" b="1" dirty="0">
                <a:solidFill>
                  <a:srgbClr val="C00000"/>
                </a:solidFill>
              </a:rPr>
              <a:t>CẦN TÌM NHÀ CUNG CẤP “XANH” </a:t>
            </a:r>
            <a:endParaRPr lang="en-US" sz="32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Otto </a:t>
            </a:r>
            <a:r>
              <a:rPr lang="en-US" dirty="0" err="1"/>
              <a:t>cần</a:t>
            </a:r>
            <a:r>
              <a:rPr lang="en-US" dirty="0"/>
              <a:t> </a:t>
            </a:r>
            <a:r>
              <a:rPr lang="en-US" dirty="0" err="1"/>
              <a:t>sản</a:t>
            </a:r>
            <a:r>
              <a:rPr lang="en-US" dirty="0"/>
              <a:t> </a:t>
            </a:r>
            <a:r>
              <a:rPr lang="en-US" dirty="0" err="1"/>
              <a:t>phẩm</a:t>
            </a:r>
            <a:r>
              <a:rPr lang="en-US" dirty="0"/>
              <a:t> </a:t>
            </a:r>
            <a:r>
              <a:rPr lang="en-US" dirty="0" err="1"/>
              <a:t>xanh</a:t>
            </a:r>
            <a:r>
              <a:rPr lang="en-US" dirty="0"/>
              <a:t>:</a:t>
            </a:r>
          </a:p>
          <a:p>
            <a:pPr marL="0" indent="0">
              <a:buNone/>
            </a:pPr>
            <a:endParaRPr lang="en-US" dirty="0"/>
          </a:p>
          <a:p>
            <a:pPr marL="0" indent="0">
              <a:buNone/>
            </a:pPr>
            <a:r>
              <a:rPr lang="en-US" dirty="0"/>
              <a:t>+ Nguyên </a:t>
            </a:r>
            <a:r>
              <a:rPr lang="en-US" dirty="0" err="1"/>
              <a:t>vật</a:t>
            </a:r>
            <a:r>
              <a:rPr lang="en-US" dirty="0"/>
              <a:t> </a:t>
            </a:r>
            <a:r>
              <a:rPr lang="en-US" dirty="0" err="1"/>
              <a:t>liệu</a:t>
            </a:r>
            <a:r>
              <a:rPr lang="en-US" dirty="0"/>
              <a:t> </a:t>
            </a:r>
            <a:r>
              <a:rPr lang="en-US" dirty="0" err="1"/>
              <a:t>xanh</a:t>
            </a:r>
            <a:r>
              <a:rPr lang="en-US" dirty="0"/>
              <a:t>  </a:t>
            </a:r>
          </a:p>
          <a:p>
            <a:pPr marL="0" indent="0">
              <a:buNone/>
            </a:pPr>
            <a:r>
              <a:rPr lang="en-US" dirty="0"/>
              <a:t>+ </a:t>
            </a:r>
            <a:r>
              <a:rPr lang="en-US" dirty="0" err="1"/>
              <a:t>Sản</a:t>
            </a:r>
            <a:r>
              <a:rPr lang="en-US" dirty="0"/>
              <a:t> </a:t>
            </a:r>
            <a:r>
              <a:rPr lang="en-US" dirty="0" err="1"/>
              <a:t>xuất</a:t>
            </a:r>
            <a:r>
              <a:rPr lang="en-US" dirty="0"/>
              <a:t> </a:t>
            </a:r>
            <a:r>
              <a:rPr lang="en-US" dirty="0" err="1"/>
              <a:t>xanh</a:t>
            </a:r>
            <a:endParaRPr lang="en-US" dirty="0"/>
          </a:p>
          <a:p>
            <a:pPr marL="0" indent="0">
              <a:buNone/>
            </a:pPr>
            <a:r>
              <a:rPr lang="en-US" dirty="0"/>
              <a:t>+ Bao </a:t>
            </a:r>
            <a:r>
              <a:rPr lang="en-US" dirty="0" err="1"/>
              <a:t>bì</a:t>
            </a:r>
            <a:r>
              <a:rPr lang="en-US" dirty="0"/>
              <a:t> </a:t>
            </a:r>
            <a:r>
              <a:rPr lang="en-US" dirty="0" err="1"/>
              <a:t>đóng</a:t>
            </a:r>
            <a:r>
              <a:rPr lang="en-US" dirty="0"/>
              <a:t> </a:t>
            </a:r>
            <a:r>
              <a:rPr lang="en-US" dirty="0" err="1"/>
              <a:t>gói</a:t>
            </a:r>
            <a:r>
              <a:rPr lang="en-US" dirty="0"/>
              <a:t> </a:t>
            </a:r>
          </a:p>
          <a:p>
            <a:pPr marL="0" indent="0">
              <a:buNone/>
            </a:pPr>
            <a:r>
              <a:rPr lang="en-US" dirty="0"/>
              <a:t>+ </a:t>
            </a:r>
            <a:r>
              <a:rPr lang="en-US" dirty="0" err="1"/>
              <a:t>Chính</a:t>
            </a:r>
            <a:r>
              <a:rPr lang="en-US" dirty="0"/>
              <a:t> </a:t>
            </a:r>
            <a:r>
              <a:rPr lang="en-US" dirty="0" err="1"/>
              <a:t>sách</a:t>
            </a:r>
            <a:r>
              <a:rPr lang="en-US" dirty="0"/>
              <a:t> con </a:t>
            </a:r>
            <a:r>
              <a:rPr lang="en-US" dirty="0" err="1"/>
              <a:t>người</a:t>
            </a:r>
            <a:r>
              <a:rPr lang="en-US" dirty="0"/>
              <a:t>/</a:t>
            </a:r>
            <a:r>
              <a:rPr lang="en-US" dirty="0" err="1"/>
              <a:t>cộng</a:t>
            </a:r>
            <a:r>
              <a:rPr lang="en-US" dirty="0"/>
              <a:t> </a:t>
            </a:r>
            <a:r>
              <a:rPr lang="en-US" dirty="0" err="1"/>
              <a:t>đồng</a:t>
            </a:r>
            <a:endParaRPr lang="en-US" dirty="0"/>
          </a:p>
          <a:p>
            <a:pPr marL="0" indent="0">
              <a:buNone/>
            </a:pPr>
            <a:r>
              <a:rPr lang="en-US" dirty="0"/>
              <a:t>   </a:t>
            </a:r>
            <a:r>
              <a:rPr lang="en-US" dirty="0" err="1"/>
              <a:t>môi</a:t>
            </a:r>
            <a:r>
              <a:rPr lang="en-US" dirty="0"/>
              <a:t> </a:t>
            </a:r>
            <a:r>
              <a:rPr lang="en-US" dirty="0" err="1"/>
              <a:t>trường</a:t>
            </a:r>
            <a:endParaRPr lang="en-US" dirty="0"/>
          </a:p>
          <a:p>
            <a:pPr marL="0" indent="0">
              <a:buNone/>
            </a:pP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166" y="1541125"/>
            <a:ext cx="5829300" cy="5667375"/>
          </a:xfrm>
          <a:prstGeom prst="rect">
            <a:avLst/>
          </a:prstGeom>
        </p:spPr>
      </p:pic>
    </p:spTree>
    <p:extLst>
      <p:ext uri="{BB962C8B-B14F-4D97-AF65-F5344CB8AC3E}">
        <p14:creationId xmlns:p14="http://schemas.microsoft.com/office/powerpoint/2010/main" val="190143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819808" y="-387717"/>
            <a:ext cx="10515600" cy="1246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700" b="1" dirty="0"/>
          </a:p>
          <a:p>
            <a:pPr algn="ctr"/>
            <a:r>
              <a:rPr lang="en-US" b="1" dirty="0">
                <a:solidFill>
                  <a:srgbClr val="C00000"/>
                </a:solidFill>
              </a:rPr>
              <a:t>CẦN TÌM NHÀ CUNG CẤP “XANH” </a:t>
            </a:r>
            <a:endParaRPr lang="en-US" sz="32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872" y="794972"/>
            <a:ext cx="7361203" cy="5525491"/>
          </a:xfrm>
          <a:prstGeom prst="rect">
            <a:avLst/>
          </a:prstGeom>
        </p:spPr>
      </p:pic>
      <p:sp>
        <p:nvSpPr>
          <p:cNvPr id="9" name="Content Placeholder 2"/>
          <p:cNvSpPr txBox="1">
            <a:spLocks/>
          </p:cNvSpPr>
          <p:nvPr/>
        </p:nvSpPr>
        <p:spPr>
          <a:xfrm>
            <a:off x="2957939" y="4029253"/>
            <a:ext cx="6437376" cy="191222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aseline="-25000" dirty="0"/>
              <a:t>Contact: ANDY TRAN (Mr.)</a:t>
            </a:r>
          </a:p>
          <a:p>
            <a:pPr marL="0" indent="0">
              <a:buNone/>
            </a:pPr>
            <a:r>
              <a:rPr lang="en-US" sz="5500" baseline="-25000" dirty="0"/>
              <a:t>Email: </a:t>
            </a:r>
            <a:r>
              <a:rPr lang="en-US" sz="5500" baseline="-25000" dirty="0">
                <a:hlinkClick r:id="rId5"/>
              </a:rPr>
              <a:t>andytran@sdsvietnam.com</a:t>
            </a:r>
            <a:endParaRPr lang="en-US" sz="5500" baseline="-25000" dirty="0"/>
          </a:p>
          <a:p>
            <a:pPr marL="0" indent="0">
              <a:buNone/>
            </a:pPr>
            <a:r>
              <a:rPr lang="en-US" sz="5500" baseline="-25000" dirty="0"/>
              <a:t>Cellphone: 84 (0)903632789</a:t>
            </a:r>
          </a:p>
          <a:p>
            <a:pPr marL="0" indent="0">
              <a:buNone/>
            </a:pPr>
            <a:endParaRPr lang="en-US" dirty="0"/>
          </a:p>
        </p:txBody>
      </p:sp>
    </p:spTree>
    <p:extLst>
      <p:ext uri="{BB962C8B-B14F-4D97-AF65-F5344CB8AC3E}">
        <p14:creationId xmlns:p14="http://schemas.microsoft.com/office/powerpoint/2010/main" val="104409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2800" b="1" dirty="0">
                <a:solidFill>
                  <a:srgbClr val="002060"/>
                </a:solidFill>
              </a:rPr>
              <a:t>TIÊU DÙNG XANH/BỀN VỮNG: XU HƯỚNG TẤT YẾU</a:t>
            </a:r>
            <a:br>
              <a:rPr lang="en-US" sz="11200" b="1" dirty="0"/>
            </a:br>
            <a:br>
              <a:rPr lang="en-US" sz="11200" b="1" dirty="0"/>
            </a:b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13625" y="1561178"/>
            <a:ext cx="5078375" cy="4784758"/>
          </a:xfrm>
        </p:spPr>
      </p:pic>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838200" y="1197864"/>
            <a:ext cx="10515600" cy="54863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Tác</a:t>
            </a:r>
            <a:r>
              <a:rPr lang="en-US" b="1" dirty="0"/>
              <a:t> </a:t>
            </a:r>
            <a:r>
              <a:rPr lang="en-US" b="1" dirty="0" err="1"/>
              <a:t>động</a:t>
            </a:r>
            <a:r>
              <a:rPr lang="en-US" b="1" dirty="0"/>
              <a:t> </a:t>
            </a:r>
            <a:r>
              <a:rPr lang="en-US" b="1" dirty="0" err="1"/>
              <a:t>của</a:t>
            </a:r>
            <a:r>
              <a:rPr lang="en-US" b="1" dirty="0"/>
              <a:t> con </a:t>
            </a:r>
            <a:r>
              <a:rPr lang="en-US" b="1" dirty="0" err="1"/>
              <a:t>người</a:t>
            </a:r>
            <a:r>
              <a:rPr lang="en-US" b="1" dirty="0"/>
              <a:t> </a:t>
            </a:r>
            <a:r>
              <a:rPr lang="en-US" b="1" dirty="0" err="1"/>
              <a:t>lên</a:t>
            </a:r>
            <a:r>
              <a:rPr lang="en-US" b="1" dirty="0"/>
              <a:t> </a:t>
            </a:r>
            <a:r>
              <a:rPr lang="en-US" b="1" dirty="0" err="1"/>
              <a:t>trái</a:t>
            </a:r>
            <a:r>
              <a:rPr lang="en-US" b="1" dirty="0"/>
              <a:t> </a:t>
            </a:r>
            <a:r>
              <a:rPr lang="en-US" b="1" dirty="0" err="1"/>
              <a:t>đất</a:t>
            </a:r>
            <a:r>
              <a:rPr lang="en-US" b="1" dirty="0"/>
              <a:t>:</a:t>
            </a:r>
          </a:p>
          <a:p>
            <a:pPr marL="0" indent="0">
              <a:buNone/>
            </a:pPr>
            <a:r>
              <a:rPr lang="en-US" dirty="0"/>
              <a:t>+ </a:t>
            </a:r>
            <a:r>
              <a:rPr lang="en-US" dirty="0" err="1"/>
              <a:t>Khai</a:t>
            </a:r>
            <a:r>
              <a:rPr lang="en-US" dirty="0"/>
              <a:t> </a:t>
            </a:r>
            <a:r>
              <a:rPr lang="en-US" dirty="0" err="1"/>
              <a:t>thác</a:t>
            </a:r>
            <a:r>
              <a:rPr lang="en-US" dirty="0"/>
              <a:t> </a:t>
            </a:r>
            <a:r>
              <a:rPr lang="en-US" dirty="0" err="1"/>
              <a:t>tận</a:t>
            </a:r>
            <a:r>
              <a:rPr lang="en-US" dirty="0"/>
              <a:t> </a:t>
            </a:r>
            <a:r>
              <a:rPr lang="en-US" dirty="0" err="1"/>
              <a:t>thu</a:t>
            </a:r>
            <a:r>
              <a:rPr lang="en-US" dirty="0"/>
              <a:t> </a:t>
            </a:r>
            <a:r>
              <a:rPr lang="en-US" dirty="0" err="1"/>
              <a:t>tài</a:t>
            </a:r>
            <a:r>
              <a:rPr lang="en-US" dirty="0"/>
              <a:t> </a:t>
            </a:r>
            <a:r>
              <a:rPr lang="en-US" dirty="0" err="1"/>
              <a:t>nguyên</a:t>
            </a:r>
            <a:endParaRPr lang="en-US" dirty="0"/>
          </a:p>
          <a:p>
            <a:pPr marL="0" indent="0">
              <a:buNone/>
            </a:pPr>
            <a:r>
              <a:rPr lang="en-US" dirty="0"/>
              <a:t>+ </a:t>
            </a:r>
            <a:r>
              <a:rPr lang="en-US" dirty="0" err="1"/>
              <a:t>Khí</a:t>
            </a:r>
            <a:r>
              <a:rPr lang="en-US" dirty="0"/>
              <a:t> </a:t>
            </a:r>
            <a:r>
              <a:rPr lang="en-US" dirty="0" err="1"/>
              <a:t>thải</a:t>
            </a:r>
            <a:r>
              <a:rPr lang="en-US" dirty="0"/>
              <a:t> </a:t>
            </a:r>
            <a:r>
              <a:rPr lang="en-US" dirty="0" err="1"/>
              <a:t>từ</a:t>
            </a:r>
            <a:r>
              <a:rPr lang="en-US" dirty="0"/>
              <a:t> </a:t>
            </a:r>
            <a:r>
              <a:rPr lang="en-US" dirty="0" err="1"/>
              <a:t>hoạt</a:t>
            </a:r>
            <a:r>
              <a:rPr lang="en-US" dirty="0"/>
              <a:t> </a:t>
            </a:r>
            <a:r>
              <a:rPr lang="en-US" dirty="0" err="1"/>
              <a:t>động</a:t>
            </a:r>
            <a:r>
              <a:rPr lang="en-US" dirty="0"/>
              <a:t> </a:t>
            </a:r>
            <a:r>
              <a:rPr lang="en-US" dirty="0" err="1"/>
              <a:t>sản</a:t>
            </a:r>
            <a:r>
              <a:rPr lang="en-US" dirty="0"/>
              <a:t> </a:t>
            </a:r>
            <a:r>
              <a:rPr lang="en-US" dirty="0" err="1"/>
              <a:t>xuất</a:t>
            </a:r>
            <a:endParaRPr lang="en-US" dirty="0"/>
          </a:p>
          <a:p>
            <a:pPr marL="0" indent="0">
              <a:buNone/>
            </a:pPr>
            <a:r>
              <a:rPr lang="en-US" dirty="0"/>
              <a:t>+ </a:t>
            </a:r>
            <a:r>
              <a:rPr lang="en-US" dirty="0" err="1"/>
              <a:t>Chất</a:t>
            </a:r>
            <a:r>
              <a:rPr lang="en-US" dirty="0"/>
              <a:t> </a:t>
            </a:r>
            <a:r>
              <a:rPr lang="en-US" dirty="0" err="1"/>
              <a:t>thải</a:t>
            </a:r>
            <a:r>
              <a:rPr lang="en-US" dirty="0"/>
              <a:t> </a:t>
            </a:r>
            <a:r>
              <a:rPr lang="en-US" dirty="0" err="1"/>
              <a:t>vào</a:t>
            </a:r>
            <a:r>
              <a:rPr lang="en-US" dirty="0"/>
              <a:t> </a:t>
            </a:r>
            <a:r>
              <a:rPr lang="en-US" dirty="0" err="1"/>
              <a:t>môi</a:t>
            </a:r>
            <a:r>
              <a:rPr lang="en-US" dirty="0"/>
              <a:t> </a:t>
            </a:r>
            <a:r>
              <a:rPr lang="en-US" dirty="0" err="1"/>
              <a:t>sinh</a:t>
            </a:r>
            <a:r>
              <a:rPr lang="en-US" dirty="0"/>
              <a:t> </a:t>
            </a:r>
            <a:r>
              <a:rPr lang="en-US" dirty="0" err="1"/>
              <a:t>từ</a:t>
            </a:r>
            <a:r>
              <a:rPr lang="en-US" dirty="0"/>
              <a:t> </a:t>
            </a:r>
            <a:r>
              <a:rPr lang="en-US" dirty="0" err="1"/>
              <a:t>sinh</a:t>
            </a:r>
            <a:r>
              <a:rPr lang="en-US" dirty="0"/>
              <a:t> </a:t>
            </a:r>
            <a:r>
              <a:rPr lang="en-US" dirty="0" err="1"/>
              <a:t>hoạt</a:t>
            </a:r>
            <a:r>
              <a:rPr lang="en-US" dirty="0"/>
              <a:t>.</a:t>
            </a:r>
          </a:p>
          <a:p>
            <a:pPr marL="0" indent="0">
              <a:buNone/>
            </a:pPr>
            <a:r>
              <a:rPr lang="en-US" dirty="0"/>
              <a:t>+ </a:t>
            </a:r>
            <a:r>
              <a:rPr lang="en-US" dirty="0" err="1"/>
              <a:t>Hành</a:t>
            </a:r>
            <a:r>
              <a:rPr lang="en-US" dirty="0"/>
              <a:t> </a:t>
            </a:r>
            <a:r>
              <a:rPr lang="en-US" dirty="0" err="1"/>
              <a:t>động</a:t>
            </a:r>
            <a:r>
              <a:rPr lang="en-US" dirty="0"/>
              <a:t> &amp; </a:t>
            </a:r>
            <a:r>
              <a:rPr lang="en-US" dirty="0" err="1"/>
              <a:t>trách</a:t>
            </a:r>
            <a:r>
              <a:rPr lang="en-US" dirty="0"/>
              <a:t> </a:t>
            </a:r>
            <a:r>
              <a:rPr lang="en-US" dirty="0" err="1"/>
              <a:t>nhiệm</a:t>
            </a:r>
            <a:r>
              <a:rPr lang="en-US" dirty="0"/>
              <a:t> </a:t>
            </a:r>
            <a:r>
              <a:rPr lang="en-US" dirty="0" err="1"/>
              <a:t>chưa</a:t>
            </a:r>
            <a:r>
              <a:rPr lang="en-US" dirty="0"/>
              <a:t> </a:t>
            </a:r>
            <a:r>
              <a:rPr lang="en-US" dirty="0" err="1"/>
              <a:t>tương</a:t>
            </a:r>
            <a:r>
              <a:rPr lang="en-US" dirty="0"/>
              <a:t> </a:t>
            </a:r>
            <a:r>
              <a:rPr lang="en-US" dirty="0" err="1"/>
              <a:t>xứng</a:t>
            </a:r>
            <a:endParaRPr lang="en-US" dirty="0"/>
          </a:p>
          <a:p>
            <a:pPr marL="0" indent="0">
              <a:buNone/>
            </a:pPr>
            <a:r>
              <a:rPr lang="en-US" b="1" dirty="0"/>
              <a:t>* </a:t>
            </a:r>
            <a:r>
              <a:rPr lang="en-US" b="1" dirty="0" err="1"/>
              <a:t>Hậu</a:t>
            </a:r>
            <a:r>
              <a:rPr lang="en-US" b="1" dirty="0"/>
              <a:t> </a:t>
            </a:r>
            <a:r>
              <a:rPr lang="en-US" b="1" dirty="0" err="1"/>
              <a:t>quả</a:t>
            </a:r>
            <a:r>
              <a:rPr lang="en-US" b="1" dirty="0"/>
              <a:t>:</a:t>
            </a:r>
          </a:p>
          <a:p>
            <a:pPr marL="0" indent="0">
              <a:buNone/>
            </a:pPr>
            <a:r>
              <a:rPr lang="en-US" dirty="0"/>
              <a:t>+ </a:t>
            </a:r>
            <a:r>
              <a:rPr lang="en-US" dirty="0" err="1"/>
              <a:t>Môi</a:t>
            </a:r>
            <a:r>
              <a:rPr lang="en-US" dirty="0"/>
              <a:t> </a:t>
            </a:r>
            <a:r>
              <a:rPr lang="en-US" dirty="0" err="1"/>
              <a:t>trường</a:t>
            </a:r>
            <a:r>
              <a:rPr lang="en-US" dirty="0"/>
              <a:t> </a:t>
            </a:r>
            <a:r>
              <a:rPr lang="en-US" dirty="0" err="1"/>
              <a:t>sống</a:t>
            </a:r>
            <a:r>
              <a:rPr lang="en-US" dirty="0"/>
              <a:t> </a:t>
            </a:r>
            <a:r>
              <a:rPr lang="en-US" dirty="0" err="1"/>
              <a:t>hủy</a:t>
            </a:r>
            <a:r>
              <a:rPr lang="en-US" dirty="0"/>
              <a:t> </a:t>
            </a:r>
            <a:r>
              <a:rPr lang="en-US" dirty="0" err="1"/>
              <a:t>hoại</a:t>
            </a:r>
            <a:endParaRPr lang="en-US" dirty="0"/>
          </a:p>
          <a:p>
            <a:pPr marL="0" indent="0">
              <a:buNone/>
            </a:pPr>
            <a:r>
              <a:rPr lang="en-US" dirty="0"/>
              <a:t>+ </a:t>
            </a:r>
            <a:r>
              <a:rPr lang="en-US" dirty="0" err="1"/>
              <a:t>Thiên</a:t>
            </a:r>
            <a:r>
              <a:rPr lang="en-US" dirty="0"/>
              <a:t> tai </a:t>
            </a:r>
          </a:p>
          <a:p>
            <a:pPr marL="0" indent="0">
              <a:buNone/>
            </a:pPr>
            <a:r>
              <a:rPr lang="en-US" dirty="0"/>
              <a:t>+ </a:t>
            </a:r>
            <a:r>
              <a:rPr lang="en-US" dirty="0" err="1"/>
              <a:t>Dịch</a:t>
            </a:r>
            <a:r>
              <a:rPr lang="en-US" dirty="0"/>
              <a:t> </a:t>
            </a:r>
            <a:r>
              <a:rPr lang="en-US" dirty="0" err="1"/>
              <a:t>bệnh</a:t>
            </a:r>
            <a:endParaRPr lang="en-US" dirty="0"/>
          </a:p>
          <a:p>
            <a:pPr marL="0" indent="0">
              <a:buNone/>
            </a:pPr>
            <a:r>
              <a:rPr lang="en-US" dirty="0"/>
              <a:t>+ </a:t>
            </a:r>
            <a:r>
              <a:rPr lang="en-US" dirty="0" err="1"/>
              <a:t>Sức</a:t>
            </a:r>
            <a:r>
              <a:rPr lang="en-US" dirty="0"/>
              <a:t> </a:t>
            </a:r>
            <a:r>
              <a:rPr lang="en-US" dirty="0" err="1"/>
              <a:t>khỏe</a:t>
            </a:r>
            <a:r>
              <a:rPr lang="en-US" dirty="0"/>
              <a:t> con </a:t>
            </a:r>
            <a:r>
              <a:rPr lang="en-US" dirty="0" err="1"/>
              <a:t>người</a:t>
            </a:r>
            <a:r>
              <a:rPr lang="en-US" dirty="0"/>
              <a:t> </a:t>
            </a:r>
            <a:r>
              <a:rPr lang="en-US" dirty="0" err="1"/>
              <a:t>đe</a:t>
            </a:r>
            <a:r>
              <a:rPr lang="en-US" dirty="0"/>
              <a:t> </a:t>
            </a:r>
            <a:r>
              <a:rPr lang="en-US" dirty="0" err="1"/>
              <a:t>dọa</a:t>
            </a:r>
            <a:endParaRPr lang="en-US" dirty="0"/>
          </a:p>
          <a:p>
            <a:pPr>
              <a:buFont typeface="Symbol" panose="05050102010706020507" pitchFamily="18" charset="2"/>
              <a:buChar char="Þ"/>
            </a:pPr>
            <a:r>
              <a:rPr lang="en-US" sz="2600" b="1" u="sng" dirty="0"/>
              <a:t>CON NGƯỜI THAY ĐỔI NHẬN THỨC </a:t>
            </a:r>
          </a:p>
          <a:p>
            <a:pPr marL="0" indent="0">
              <a:buNone/>
            </a:pPr>
            <a:r>
              <a:rPr lang="en-US" sz="2600" b="1" u="sng" dirty="0"/>
              <a:t>&amp; TRÁCH NHIỆM VỚI MÔI SINH </a:t>
            </a:r>
          </a:p>
          <a:p>
            <a:pPr marL="0" indent="0">
              <a:buNone/>
            </a:pPr>
            <a:r>
              <a:rPr lang="en-US" sz="2600" b="1" u="sng" dirty="0"/>
              <a:t>=&gt; XU HƯỚNG TIÊU DÙNG XANH</a:t>
            </a:r>
          </a:p>
          <a:p>
            <a:endParaRPr lang="en-US" dirty="0"/>
          </a:p>
        </p:txBody>
      </p:sp>
    </p:spTree>
    <p:extLst>
      <p:ext uri="{BB962C8B-B14F-4D97-AF65-F5344CB8AC3E}">
        <p14:creationId xmlns:p14="http://schemas.microsoft.com/office/powerpoint/2010/main" val="18611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870204" y="47210"/>
            <a:ext cx="10515600" cy="1246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002060"/>
                </a:solidFill>
              </a:rPr>
              <a:t>NHÓM CÁC NƯỚC THAM GIA CHƯƠNG TRÌNH/CHÍNH SÁCH </a:t>
            </a:r>
          </a:p>
          <a:p>
            <a:pPr algn="ctr"/>
            <a:r>
              <a:rPr lang="en-US" sz="2400" b="1" dirty="0">
                <a:solidFill>
                  <a:srgbClr val="002060"/>
                </a:solidFill>
              </a:rPr>
              <a:t>SẢN XUẤT VÀ TIÊU DÙNG XANH (SUSTAINABLE) </a:t>
            </a:r>
            <a:r>
              <a:rPr lang="en-US" sz="1600" b="1" dirty="0">
                <a:solidFill>
                  <a:srgbClr val="002060"/>
                </a:solidFill>
              </a:rPr>
              <a:t>(source: H.T </a:t>
            </a:r>
            <a:r>
              <a:rPr lang="en-US" sz="1600" b="1" dirty="0" err="1">
                <a:solidFill>
                  <a:srgbClr val="002060"/>
                </a:solidFill>
              </a:rPr>
              <a:t>Bảo</a:t>
            </a:r>
            <a:r>
              <a:rPr lang="en-US" sz="1600" b="1" dirty="0">
                <a:solidFill>
                  <a:srgbClr val="002060"/>
                </a:solidFill>
              </a:rPr>
              <a:t> </a:t>
            </a:r>
            <a:r>
              <a:rPr lang="en-US" sz="1600" b="1" dirty="0" err="1">
                <a:solidFill>
                  <a:srgbClr val="002060"/>
                </a:solidFill>
              </a:rPr>
              <a:t>Thoa</a:t>
            </a:r>
            <a:r>
              <a:rPr lang="en-US" sz="1600" b="1" dirty="0">
                <a:solidFill>
                  <a:srgbClr val="002060"/>
                </a:solidFill>
              </a:rPr>
              <a:t>)</a:t>
            </a:r>
            <a:endParaRPr lang="en-US" sz="24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38200" y="1684302"/>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838200" y="1197864"/>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846" y="1253964"/>
            <a:ext cx="10341656" cy="5504021"/>
          </a:xfrm>
          <a:prstGeom prst="rect">
            <a:avLst/>
          </a:prstGeom>
        </p:spPr>
      </p:pic>
    </p:spTree>
    <p:extLst>
      <p:ext uri="{BB962C8B-B14F-4D97-AF65-F5344CB8AC3E}">
        <p14:creationId xmlns:p14="http://schemas.microsoft.com/office/powerpoint/2010/main" val="28230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endParaRPr lang="en-US" sz="16000" b="1" dirty="0">
              <a:solidFill>
                <a:srgbClr val="002060"/>
              </a:solidFill>
            </a:endParaRPr>
          </a:p>
          <a:p>
            <a:pPr algn="ctr"/>
            <a:r>
              <a:rPr lang="en-US" sz="14400" b="1" dirty="0">
                <a:solidFill>
                  <a:srgbClr val="C00000"/>
                </a:solidFill>
              </a:rPr>
              <a:t>TRUNG QUỐC</a:t>
            </a:r>
            <a:r>
              <a:rPr lang="en-US" sz="14400" b="1" dirty="0">
                <a:solidFill>
                  <a:srgbClr val="002060"/>
                </a:solidFill>
              </a:rPr>
              <a:t> </a:t>
            </a:r>
            <a:r>
              <a:rPr lang="en-US" sz="12800" b="1" dirty="0">
                <a:solidFill>
                  <a:srgbClr val="002060"/>
                </a:solidFill>
              </a:rPr>
              <a:t>VỚI CHÍNH SÁCH VÀ CHƯƠNG TRÌNH </a:t>
            </a:r>
          </a:p>
          <a:p>
            <a:pPr algn="ctr"/>
            <a:r>
              <a:rPr lang="en-US" sz="12800" b="1" dirty="0">
                <a:solidFill>
                  <a:srgbClr val="002060"/>
                </a:solidFill>
              </a:rPr>
              <a:t>TIÊU DÙNG XANH/BỀN VỮNG</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dirty="0" err="1"/>
              <a:t>Chương</a:t>
            </a:r>
            <a:r>
              <a:rPr lang="en-US" dirty="0"/>
              <a:t> </a:t>
            </a:r>
            <a:r>
              <a:rPr lang="en-US" dirty="0" err="1"/>
              <a:t>trình</a:t>
            </a:r>
            <a:r>
              <a:rPr lang="en-US" dirty="0"/>
              <a:t> </a:t>
            </a:r>
            <a:r>
              <a:rPr lang="en-US" dirty="0" err="1"/>
              <a:t>gắn</a:t>
            </a:r>
            <a:r>
              <a:rPr lang="en-US" dirty="0"/>
              <a:t> </a:t>
            </a:r>
            <a:r>
              <a:rPr lang="en-US" dirty="0" err="1"/>
              <a:t>nhãn</a:t>
            </a:r>
            <a:r>
              <a:rPr lang="en-US" dirty="0"/>
              <a:t> (label) </a:t>
            </a:r>
            <a:r>
              <a:rPr lang="en-US" dirty="0" err="1"/>
              <a:t>đầu</a:t>
            </a:r>
            <a:r>
              <a:rPr lang="en-US" dirty="0"/>
              <a:t> </a:t>
            </a:r>
            <a:r>
              <a:rPr lang="en-US" dirty="0" err="1"/>
              <a:t>tiên</a:t>
            </a:r>
            <a:r>
              <a:rPr lang="en-US" dirty="0"/>
              <a:t> </a:t>
            </a:r>
            <a:r>
              <a:rPr lang="en-US" dirty="0" err="1"/>
              <a:t>năm</a:t>
            </a:r>
            <a:r>
              <a:rPr lang="en-US" dirty="0"/>
              <a:t> 1993</a:t>
            </a:r>
          </a:p>
          <a:p>
            <a:pPr marL="0" indent="0">
              <a:buNone/>
            </a:pPr>
            <a:r>
              <a:rPr lang="en-US" dirty="0"/>
              <a:t>+ “China Energy Label” </a:t>
            </a:r>
            <a:r>
              <a:rPr lang="en-US" dirty="0" err="1"/>
              <a:t>được</a:t>
            </a:r>
            <a:r>
              <a:rPr lang="en-US" dirty="0"/>
              <a:t> </a:t>
            </a:r>
            <a:r>
              <a:rPr lang="en-US" dirty="0" err="1"/>
              <a:t>hoàn</a:t>
            </a:r>
            <a:r>
              <a:rPr lang="en-US" dirty="0"/>
              <a:t> </a:t>
            </a:r>
            <a:r>
              <a:rPr lang="en-US" dirty="0" err="1"/>
              <a:t>thiện</a:t>
            </a:r>
            <a:r>
              <a:rPr lang="en-US" dirty="0"/>
              <a:t> </a:t>
            </a:r>
            <a:r>
              <a:rPr lang="en-US" dirty="0" err="1"/>
              <a:t>hơn</a:t>
            </a:r>
            <a:r>
              <a:rPr lang="en-US" dirty="0"/>
              <a:t> </a:t>
            </a:r>
            <a:r>
              <a:rPr lang="en-US" dirty="0" err="1"/>
              <a:t>năm</a:t>
            </a:r>
            <a:r>
              <a:rPr lang="en-US" dirty="0"/>
              <a:t> 2005</a:t>
            </a:r>
          </a:p>
          <a:p>
            <a:pPr marL="0" indent="0">
              <a:buNone/>
            </a:pPr>
            <a:r>
              <a:rPr lang="en-US" dirty="0"/>
              <a:t>+ </a:t>
            </a:r>
            <a:r>
              <a:rPr lang="en-US" dirty="0" err="1"/>
              <a:t>Luật</a:t>
            </a:r>
            <a:r>
              <a:rPr lang="en-US" dirty="0"/>
              <a:t> </a:t>
            </a:r>
            <a:r>
              <a:rPr lang="en-US" dirty="0" err="1"/>
              <a:t>hóa</a:t>
            </a:r>
            <a:r>
              <a:rPr lang="en-US" dirty="0"/>
              <a:t> </a:t>
            </a:r>
            <a:r>
              <a:rPr lang="en-US" dirty="0" err="1"/>
              <a:t>về</a:t>
            </a:r>
            <a:r>
              <a:rPr lang="en-US" dirty="0"/>
              <a:t> </a:t>
            </a:r>
            <a:r>
              <a:rPr lang="en-US" dirty="0" err="1"/>
              <a:t>môi</a:t>
            </a:r>
            <a:r>
              <a:rPr lang="en-US" dirty="0"/>
              <a:t> </a:t>
            </a:r>
            <a:r>
              <a:rPr lang="en-US" dirty="0" err="1"/>
              <a:t>trường</a:t>
            </a:r>
            <a:r>
              <a:rPr lang="en-US" dirty="0"/>
              <a:t> </a:t>
            </a:r>
            <a:r>
              <a:rPr lang="en-US" dirty="0" err="1"/>
              <a:t>và</a:t>
            </a:r>
            <a:r>
              <a:rPr lang="en-US" dirty="0"/>
              <a:t> </a:t>
            </a:r>
            <a:r>
              <a:rPr lang="en-US" dirty="0" err="1"/>
              <a:t>hành</a:t>
            </a:r>
            <a:r>
              <a:rPr lang="en-US" dirty="0"/>
              <a:t> vi </a:t>
            </a:r>
            <a:r>
              <a:rPr lang="en-US" dirty="0" err="1"/>
              <a:t>năm</a:t>
            </a:r>
            <a:r>
              <a:rPr lang="en-US" dirty="0"/>
              <a:t> 2007</a:t>
            </a:r>
          </a:p>
          <a:p>
            <a:pPr marL="0" indent="0">
              <a:buNone/>
            </a:pPr>
            <a:r>
              <a:rPr lang="en-US" dirty="0"/>
              <a:t>+ </a:t>
            </a:r>
            <a:r>
              <a:rPr lang="en-US" dirty="0" err="1"/>
              <a:t>Tập</a:t>
            </a:r>
            <a:r>
              <a:rPr lang="en-US" dirty="0"/>
              <a:t> </a:t>
            </a:r>
            <a:r>
              <a:rPr lang="en-US" dirty="0" err="1"/>
              <a:t>trung</a:t>
            </a:r>
            <a:r>
              <a:rPr lang="en-US" dirty="0"/>
              <a:t> </a:t>
            </a:r>
            <a:r>
              <a:rPr lang="en-US" dirty="0" err="1"/>
              <a:t>vào</a:t>
            </a:r>
            <a:r>
              <a:rPr lang="en-US" dirty="0"/>
              <a:t> </a:t>
            </a:r>
            <a:r>
              <a:rPr lang="en-US" dirty="0" err="1"/>
              <a:t>chương</a:t>
            </a:r>
            <a:r>
              <a:rPr lang="en-US" dirty="0"/>
              <a:t> </a:t>
            </a:r>
            <a:r>
              <a:rPr lang="en-US" dirty="0" err="1"/>
              <a:t>trình</a:t>
            </a:r>
            <a:r>
              <a:rPr lang="en-US" dirty="0"/>
              <a:t> </a:t>
            </a:r>
            <a:r>
              <a:rPr lang="en-US" dirty="0" err="1"/>
              <a:t>tiết</a:t>
            </a:r>
            <a:r>
              <a:rPr lang="en-US" dirty="0"/>
              <a:t> </a:t>
            </a:r>
            <a:r>
              <a:rPr lang="en-US" dirty="0" err="1"/>
              <a:t>kiệm</a:t>
            </a:r>
            <a:r>
              <a:rPr lang="en-US" dirty="0"/>
              <a:t> </a:t>
            </a:r>
            <a:r>
              <a:rPr lang="en-US" dirty="0" err="1"/>
              <a:t>năng</a:t>
            </a:r>
            <a:r>
              <a:rPr lang="en-US" dirty="0"/>
              <a:t> </a:t>
            </a:r>
            <a:r>
              <a:rPr lang="en-US" dirty="0" err="1"/>
              <a:t>lượng</a:t>
            </a:r>
            <a:r>
              <a:rPr lang="en-US" dirty="0"/>
              <a:t>, </a:t>
            </a:r>
          </a:p>
          <a:p>
            <a:pPr marL="0" indent="0">
              <a:buNone/>
            </a:pPr>
            <a:r>
              <a:rPr lang="en-US" dirty="0"/>
              <a:t>    </a:t>
            </a:r>
            <a:r>
              <a:rPr lang="en-US" dirty="0" err="1"/>
              <a:t>mạnh</a:t>
            </a:r>
            <a:r>
              <a:rPr lang="en-US" dirty="0"/>
              <a:t> </a:t>
            </a:r>
            <a:r>
              <a:rPr lang="en-US" dirty="0" err="1"/>
              <a:t>khí</a:t>
            </a:r>
            <a:r>
              <a:rPr lang="en-US" dirty="0"/>
              <a:t> </a:t>
            </a:r>
            <a:r>
              <a:rPr lang="en-US" dirty="0" err="1"/>
              <a:t>thải</a:t>
            </a:r>
            <a:r>
              <a:rPr lang="en-US" dirty="0"/>
              <a:t> CO2</a:t>
            </a:r>
          </a:p>
          <a:p>
            <a:pPr marL="0" indent="0">
              <a:buNone/>
            </a:pPr>
            <a:r>
              <a:rPr lang="en-US" dirty="0"/>
              <a:t>+ </a:t>
            </a:r>
            <a:r>
              <a:rPr lang="en-US" dirty="0" err="1"/>
              <a:t>Cắt</a:t>
            </a:r>
            <a:r>
              <a:rPr lang="en-US" dirty="0"/>
              <a:t> </a:t>
            </a:r>
            <a:r>
              <a:rPr lang="en-US" dirty="0" err="1"/>
              <a:t>giảm</a:t>
            </a:r>
            <a:r>
              <a:rPr lang="en-US" dirty="0"/>
              <a:t> </a:t>
            </a:r>
            <a:r>
              <a:rPr lang="en-US" dirty="0" err="1"/>
              <a:t>và</a:t>
            </a:r>
            <a:r>
              <a:rPr lang="en-US" dirty="0"/>
              <a:t> </a:t>
            </a:r>
            <a:r>
              <a:rPr lang="en-US" dirty="0" err="1"/>
              <a:t>thay</a:t>
            </a:r>
            <a:r>
              <a:rPr lang="en-US" dirty="0"/>
              <a:t> </a:t>
            </a:r>
            <a:r>
              <a:rPr lang="en-US" dirty="0" err="1"/>
              <a:t>đổi</a:t>
            </a:r>
            <a:r>
              <a:rPr lang="en-US" dirty="0"/>
              <a:t> </a:t>
            </a:r>
            <a:r>
              <a:rPr lang="en-US" dirty="0" err="1"/>
              <a:t>vật</a:t>
            </a:r>
            <a:r>
              <a:rPr lang="en-US" dirty="0"/>
              <a:t> </a:t>
            </a:r>
            <a:r>
              <a:rPr lang="en-US" dirty="0" err="1"/>
              <a:t>liệu</a:t>
            </a:r>
            <a:r>
              <a:rPr lang="en-US" dirty="0"/>
              <a:t> </a:t>
            </a:r>
            <a:r>
              <a:rPr lang="en-US" dirty="0" err="1"/>
              <a:t>đóng</a:t>
            </a:r>
            <a:r>
              <a:rPr lang="en-US" dirty="0"/>
              <a:t> </a:t>
            </a:r>
            <a:r>
              <a:rPr lang="en-US" dirty="0" err="1"/>
              <a:t>gói</a:t>
            </a:r>
            <a:endParaRPr lang="en-US" dirty="0"/>
          </a:p>
          <a:p>
            <a:pPr marL="0" indent="0">
              <a:buNone/>
            </a:pPr>
            <a:r>
              <a:rPr lang="en-US" dirty="0"/>
              <a:t>+ </a:t>
            </a:r>
            <a:r>
              <a:rPr lang="en-US" dirty="0" err="1"/>
              <a:t>Khuyến</a:t>
            </a:r>
            <a:r>
              <a:rPr lang="en-US" dirty="0"/>
              <a:t> </a:t>
            </a:r>
            <a:r>
              <a:rPr lang="en-US" dirty="0" err="1"/>
              <a:t>khích</a:t>
            </a:r>
            <a:r>
              <a:rPr lang="en-US" dirty="0"/>
              <a:t> </a:t>
            </a:r>
            <a:r>
              <a:rPr lang="en-US" dirty="0" err="1"/>
              <a:t>hành</a:t>
            </a:r>
            <a:r>
              <a:rPr lang="en-US" dirty="0"/>
              <a:t> vi “</a:t>
            </a:r>
            <a:r>
              <a:rPr lang="en-US" dirty="0" err="1"/>
              <a:t>xanh</a:t>
            </a:r>
            <a:r>
              <a:rPr lang="en-US" dirty="0"/>
              <a:t>” </a:t>
            </a:r>
            <a:r>
              <a:rPr lang="en-US" dirty="0" err="1"/>
              <a:t>cho</a:t>
            </a:r>
            <a:r>
              <a:rPr lang="en-US" dirty="0"/>
              <a:t> </a:t>
            </a:r>
            <a:r>
              <a:rPr lang="en-US" dirty="0" err="1"/>
              <a:t>người</a:t>
            </a:r>
            <a:r>
              <a:rPr lang="en-US" dirty="0"/>
              <a:t> </a:t>
            </a:r>
            <a:r>
              <a:rPr lang="en-US" dirty="0" err="1"/>
              <a:t>tiêu</a:t>
            </a:r>
            <a:r>
              <a:rPr lang="en-US" dirty="0"/>
              <a:t> </a:t>
            </a:r>
            <a:r>
              <a:rPr lang="en-US" dirty="0" err="1"/>
              <a:t>dùng</a:t>
            </a:r>
            <a:endParaRPr lang="en-US" dirty="0"/>
          </a:p>
          <a:p>
            <a:pPr marL="0" indent="0">
              <a:buNone/>
            </a:pPr>
            <a:r>
              <a:rPr lang="en-US" dirty="0"/>
              <a:t>+ </a:t>
            </a:r>
            <a:r>
              <a:rPr lang="en-US" dirty="0" err="1"/>
              <a:t>Cấm</a:t>
            </a:r>
            <a:r>
              <a:rPr lang="en-US" dirty="0"/>
              <a:t> </a:t>
            </a:r>
            <a:r>
              <a:rPr lang="en-US" dirty="0" err="1"/>
              <a:t>sử</a:t>
            </a:r>
            <a:r>
              <a:rPr lang="en-US" dirty="0"/>
              <a:t> </a:t>
            </a:r>
            <a:r>
              <a:rPr lang="en-US" dirty="0" err="1"/>
              <a:t>dụng</a:t>
            </a:r>
            <a:r>
              <a:rPr lang="en-US" dirty="0"/>
              <a:t> </a:t>
            </a:r>
            <a:r>
              <a:rPr lang="en-US" dirty="0" err="1"/>
              <a:t>túi</a:t>
            </a:r>
            <a:r>
              <a:rPr lang="en-US" dirty="0"/>
              <a:t> </a:t>
            </a:r>
            <a:r>
              <a:rPr lang="en-US" dirty="0" err="1"/>
              <a:t>nilon</a:t>
            </a:r>
            <a:r>
              <a:rPr lang="en-US" dirty="0"/>
              <a:t> ở </a:t>
            </a:r>
            <a:r>
              <a:rPr lang="en-US" dirty="0" err="1"/>
              <a:t>các</a:t>
            </a:r>
            <a:r>
              <a:rPr lang="en-US" dirty="0"/>
              <a:t> </a:t>
            </a:r>
            <a:r>
              <a:rPr lang="en-US" dirty="0" err="1"/>
              <a:t>điểm</a:t>
            </a:r>
            <a:r>
              <a:rPr lang="en-US" dirty="0"/>
              <a:t> </a:t>
            </a:r>
            <a:r>
              <a:rPr lang="en-US" dirty="0" err="1"/>
              <a:t>bán</a:t>
            </a:r>
            <a:r>
              <a:rPr lang="en-US" dirty="0"/>
              <a:t> </a:t>
            </a:r>
            <a:r>
              <a:rPr lang="en-US" dirty="0" err="1"/>
              <a:t>lẻ</a:t>
            </a:r>
            <a:endParaRPr lang="en-US" dirty="0"/>
          </a:p>
          <a:p>
            <a:pPr marL="0" indent="0">
              <a:buNone/>
            </a:pPr>
            <a:r>
              <a:rPr lang="en-US" dirty="0"/>
              <a:t> (</a:t>
            </a:r>
            <a:r>
              <a:rPr lang="en-US" dirty="0" err="1"/>
              <a:t>giảm</a:t>
            </a:r>
            <a:r>
              <a:rPr lang="en-US" dirty="0"/>
              <a:t> 2,4 </a:t>
            </a:r>
            <a:r>
              <a:rPr lang="en-US" dirty="0" err="1"/>
              <a:t>triệu</a:t>
            </a:r>
            <a:r>
              <a:rPr lang="en-US" dirty="0"/>
              <a:t> tấn/</a:t>
            </a:r>
            <a:r>
              <a:rPr lang="en-US" dirty="0" err="1"/>
              <a:t>năm</a:t>
            </a:r>
            <a:r>
              <a:rPr lang="en-US" dirty="0"/>
              <a:t>).</a:t>
            </a:r>
          </a:p>
          <a:p>
            <a:pPr marL="0" indent="0">
              <a:buNone/>
            </a:pPr>
            <a:r>
              <a:rPr lang="en-US" dirty="0"/>
              <a:t>+ </a:t>
            </a:r>
            <a:r>
              <a:rPr lang="en-US" dirty="0" err="1"/>
              <a:t>Phát</a:t>
            </a:r>
            <a:r>
              <a:rPr lang="en-US" dirty="0"/>
              <a:t> </a:t>
            </a:r>
            <a:r>
              <a:rPr lang="en-US" dirty="0" err="1"/>
              <a:t>triển</a:t>
            </a:r>
            <a:r>
              <a:rPr lang="en-US" dirty="0"/>
              <a:t> </a:t>
            </a:r>
            <a:r>
              <a:rPr lang="en-US" dirty="0" err="1"/>
              <a:t>kênh</a:t>
            </a:r>
            <a:r>
              <a:rPr lang="en-US" dirty="0"/>
              <a:t> </a:t>
            </a:r>
            <a:r>
              <a:rPr lang="en-US" dirty="0" err="1"/>
              <a:t>tiêu</a:t>
            </a:r>
            <a:r>
              <a:rPr lang="en-US" dirty="0"/>
              <a:t> </a:t>
            </a:r>
            <a:r>
              <a:rPr lang="en-US" dirty="0" err="1"/>
              <a:t>dùng</a:t>
            </a:r>
            <a:r>
              <a:rPr lang="en-US" dirty="0"/>
              <a:t> “</a:t>
            </a:r>
            <a:r>
              <a:rPr lang="en-US" dirty="0" err="1"/>
              <a:t>xanh</a:t>
            </a:r>
            <a:r>
              <a:rPr lang="en-US" dirty="0"/>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595" y="1425353"/>
            <a:ext cx="3561207" cy="5365552"/>
          </a:xfrm>
          <a:prstGeom prst="rect">
            <a:avLst/>
          </a:prstGeom>
        </p:spPr>
      </p:pic>
    </p:spTree>
    <p:extLst>
      <p:ext uri="{BB962C8B-B14F-4D97-AF65-F5344CB8AC3E}">
        <p14:creationId xmlns:p14="http://schemas.microsoft.com/office/powerpoint/2010/main" val="212020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4400" b="1" dirty="0">
                <a:solidFill>
                  <a:srgbClr val="C00000"/>
                </a:solidFill>
              </a:rPr>
              <a:t>NHẬT BẢN </a:t>
            </a:r>
            <a:r>
              <a:rPr lang="en-US" sz="12800" b="1" dirty="0">
                <a:solidFill>
                  <a:srgbClr val="002060"/>
                </a:solidFill>
              </a:rPr>
              <a:t>VỚI CHÍNH SÁCH VÀ CHƯƠNG TRÌNH </a:t>
            </a:r>
          </a:p>
          <a:p>
            <a:pPr algn="ctr"/>
            <a:r>
              <a:rPr lang="en-US" sz="12800" b="1" dirty="0">
                <a:solidFill>
                  <a:srgbClr val="002060"/>
                </a:solidFill>
              </a:rPr>
              <a:t>TIÊU DÙNG XANH/BỀN VỮNG</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xanh</a:t>
            </a:r>
            <a:r>
              <a:rPr lang="en-US" dirty="0"/>
              <a:t>” </a:t>
            </a:r>
            <a:r>
              <a:rPr lang="en-US" dirty="0" err="1"/>
              <a:t>từ</a:t>
            </a:r>
            <a:r>
              <a:rPr lang="en-US" dirty="0"/>
              <a:t> 1990.</a:t>
            </a:r>
          </a:p>
          <a:p>
            <a:pPr marL="0" indent="0">
              <a:buNone/>
            </a:pPr>
            <a:r>
              <a:rPr lang="en-US" dirty="0"/>
              <a:t>+ </a:t>
            </a:r>
            <a:r>
              <a:rPr lang="en-US" dirty="0" err="1"/>
              <a:t>Quốc</a:t>
            </a:r>
            <a:r>
              <a:rPr lang="en-US" dirty="0"/>
              <a:t> </a:t>
            </a:r>
            <a:r>
              <a:rPr lang="en-US" dirty="0" err="1"/>
              <a:t>gia</a:t>
            </a:r>
            <a:r>
              <a:rPr lang="en-US" dirty="0"/>
              <a:t> </a:t>
            </a:r>
            <a:r>
              <a:rPr lang="en-US" dirty="0" err="1"/>
              <a:t>đầu</a:t>
            </a:r>
            <a:r>
              <a:rPr lang="en-US" dirty="0"/>
              <a:t> </a:t>
            </a:r>
            <a:r>
              <a:rPr lang="en-US" dirty="0" err="1"/>
              <a:t>tiên</a:t>
            </a:r>
            <a:r>
              <a:rPr lang="en-US" dirty="0"/>
              <a:t> </a:t>
            </a:r>
            <a:r>
              <a:rPr lang="en-US" dirty="0" err="1"/>
              <a:t>về</a:t>
            </a:r>
            <a:r>
              <a:rPr lang="en-US" dirty="0"/>
              <a:t> “sustainable procurement”.</a:t>
            </a:r>
          </a:p>
          <a:p>
            <a:pPr marL="0" indent="0">
              <a:buNone/>
            </a:pPr>
            <a:r>
              <a:rPr lang="en-US" dirty="0"/>
              <a:t>+ Ban </a:t>
            </a:r>
            <a:r>
              <a:rPr lang="en-US" dirty="0" err="1"/>
              <a:t>hành</a:t>
            </a:r>
            <a:r>
              <a:rPr lang="en-US" dirty="0"/>
              <a:t> </a:t>
            </a:r>
            <a:r>
              <a:rPr lang="en-US" dirty="0" err="1"/>
              <a:t>luật</a:t>
            </a:r>
            <a:r>
              <a:rPr lang="en-US" dirty="0"/>
              <a:t> “</a:t>
            </a:r>
            <a:r>
              <a:rPr lang="en-US" dirty="0" err="1"/>
              <a:t>Tái</a:t>
            </a:r>
            <a:r>
              <a:rPr lang="en-US" dirty="0"/>
              <a:t> </a:t>
            </a:r>
            <a:r>
              <a:rPr lang="en-US" dirty="0" err="1"/>
              <a:t>sử</a:t>
            </a:r>
            <a:r>
              <a:rPr lang="en-US" dirty="0"/>
              <a:t> </a:t>
            </a:r>
            <a:r>
              <a:rPr lang="en-US" dirty="0" err="1"/>
              <a:t>dụng</a:t>
            </a:r>
            <a:r>
              <a:rPr lang="en-US" dirty="0"/>
              <a:t> </a:t>
            </a:r>
            <a:r>
              <a:rPr lang="en-US" dirty="0" err="1"/>
              <a:t>bao</a:t>
            </a:r>
            <a:r>
              <a:rPr lang="en-US" dirty="0"/>
              <a:t> </a:t>
            </a:r>
            <a:r>
              <a:rPr lang="en-US" dirty="0" err="1"/>
              <a:t>bì</a:t>
            </a:r>
            <a:r>
              <a:rPr lang="en-US" dirty="0"/>
              <a:t>”/“Containers/</a:t>
            </a:r>
          </a:p>
          <a:p>
            <a:pPr marL="0" indent="0">
              <a:buNone/>
            </a:pPr>
            <a:r>
              <a:rPr lang="en-US" dirty="0"/>
              <a:t>Packaging Recycling Act” </a:t>
            </a:r>
            <a:r>
              <a:rPr lang="en-US" dirty="0" err="1"/>
              <a:t>năm</a:t>
            </a:r>
            <a:r>
              <a:rPr lang="en-US" dirty="0"/>
              <a:t> 1995.</a:t>
            </a:r>
          </a:p>
          <a:p>
            <a:pPr marL="0" indent="0">
              <a:buNone/>
            </a:pPr>
            <a:r>
              <a:rPr lang="en-US" dirty="0"/>
              <a:t>+ </a:t>
            </a:r>
            <a:r>
              <a:rPr lang="en-US" dirty="0" err="1"/>
              <a:t>Chỉ</a:t>
            </a:r>
            <a:r>
              <a:rPr lang="en-US" dirty="0"/>
              <a:t> </a:t>
            </a:r>
            <a:r>
              <a:rPr lang="en-US" dirty="0" err="1"/>
              <a:t>định</a:t>
            </a:r>
            <a:r>
              <a:rPr lang="en-US" dirty="0"/>
              <a:t> </a:t>
            </a:r>
            <a:r>
              <a:rPr lang="en-US" dirty="0" err="1"/>
              <a:t>áp</a:t>
            </a:r>
            <a:r>
              <a:rPr lang="en-US" dirty="0"/>
              <a:t> </a:t>
            </a:r>
            <a:r>
              <a:rPr lang="en-US" dirty="0" err="1"/>
              <a:t>dụng</a:t>
            </a:r>
            <a:r>
              <a:rPr lang="en-US" dirty="0"/>
              <a:t> </a:t>
            </a:r>
            <a:r>
              <a:rPr lang="en-US" dirty="0" err="1"/>
              <a:t>bắt</a:t>
            </a:r>
            <a:r>
              <a:rPr lang="en-US" dirty="0"/>
              <a:t> </a:t>
            </a:r>
            <a:r>
              <a:rPr lang="en-US" dirty="0" err="1"/>
              <a:t>buộc</a:t>
            </a:r>
            <a:r>
              <a:rPr lang="en-US" dirty="0"/>
              <a:t> </a:t>
            </a:r>
            <a:r>
              <a:rPr lang="en-US" dirty="0" err="1"/>
              <a:t>cho</a:t>
            </a:r>
            <a:r>
              <a:rPr lang="en-US" dirty="0"/>
              <a:t> </a:t>
            </a:r>
            <a:r>
              <a:rPr lang="en-US" dirty="0" err="1"/>
              <a:t>cơ</a:t>
            </a:r>
            <a:r>
              <a:rPr lang="en-US" dirty="0"/>
              <a:t> </a:t>
            </a:r>
            <a:r>
              <a:rPr lang="en-US" dirty="0" err="1"/>
              <a:t>quan</a:t>
            </a:r>
            <a:r>
              <a:rPr lang="en-US" dirty="0"/>
              <a:t> </a:t>
            </a:r>
            <a:r>
              <a:rPr lang="en-US" dirty="0" err="1"/>
              <a:t>nhà</a:t>
            </a:r>
            <a:r>
              <a:rPr lang="en-US" dirty="0"/>
              <a:t> </a:t>
            </a:r>
            <a:r>
              <a:rPr lang="en-US" dirty="0" err="1"/>
              <a:t>nước</a:t>
            </a:r>
            <a:r>
              <a:rPr lang="en-US" dirty="0"/>
              <a:t>.</a:t>
            </a:r>
          </a:p>
          <a:p>
            <a:pPr marL="0" indent="0">
              <a:buNone/>
            </a:pPr>
            <a:r>
              <a:rPr lang="en-US" dirty="0"/>
              <a:t>+ </a:t>
            </a:r>
            <a:r>
              <a:rPr lang="en-US" dirty="0" err="1"/>
              <a:t>Thành</a:t>
            </a:r>
            <a:r>
              <a:rPr lang="en-US" dirty="0"/>
              <a:t> </a:t>
            </a:r>
            <a:r>
              <a:rPr lang="en-US" dirty="0" err="1"/>
              <a:t>lập</a:t>
            </a:r>
            <a:r>
              <a:rPr lang="en-US" dirty="0"/>
              <a:t> “</a:t>
            </a:r>
            <a:r>
              <a:rPr lang="en-US" dirty="0" err="1"/>
              <a:t>mạng</a:t>
            </a:r>
            <a:r>
              <a:rPr lang="en-US" dirty="0"/>
              <a:t> </a:t>
            </a:r>
            <a:r>
              <a:rPr lang="en-US" dirty="0" err="1"/>
              <a:t>lưới</a:t>
            </a:r>
            <a:r>
              <a:rPr lang="en-US" dirty="0"/>
              <a:t> </a:t>
            </a:r>
            <a:r>
              <a:rPr lang="en-US" dirty="0" err="1"/>
              <a:t>tiêu</a:t>
            </a:r>
            <a:r>
              <a:rPr lang="en-US" dirty="0"/>
              <a:t> </a:t>
            </a:r>
            <a:r>
              <a:rPr lang="en-US" dirty="0" err="1"/>
              <a:t>dùng</a:t>
            </a:r>
            <a:r>
              <a:rPr lang="en-US" dirty="0"/>
              <a:t> </a:t>
            </a:r>
            <a:r>
              <a:rPr lang="en-US" dirty="0" err="1"/>
              <a:t>xanh</a:t>
            </a:r>
            <a:r>
              <a:rPr lang="en-US" dirty="0"/>
              <a:t>” </a:t>
            </a:r>
            <a:r>
              <a:rPr lang="en-US" dirty="0" err="1"/>
              <a:t>tháng</a:t>
            </a:r>
            <a:r>
              <a:rPr lang="en-US" dirty="0"/>
              <a:t> 2/1996</a:t>
            </a:r>
          </a:p>
          <a:p>
            <a:pPr>
              <a:buFont typeface="Symbol" panose="05050102010706020507" pitchFamily="18" charset="2"/>
              <a:buChar char="Þ"/>
            </a:pPr>
            <a:r>
              <a:rPr lang="en-US" dirty="0" err="1"/>
              <a:t>Đầu</a:t>
            </a:r>
            <a:r>
              <a:rPr lang="en-US" dirty="0"/>
              <a:t> </a:t>
            </a:r>
            <a:r>
              <a:rPr lang="en-US" dirty="0" err="1"/>
              <a:t>từ</a:t>
            </a:r>
            <a:r>
              <a:rPr lang="en-US" dirty="0"/>
              <a:t> </a:t>
            </a:r>
            <a:r>
              <a:rPr lang="en-US" dirty="0" err="1"/>
              <a:t>mạnh</a:t>
            </a:r>
            <a:r>
              <a:rPr lang="en-US" dirty="0"/>
              <a:t> </a:t>
            </a:r>
            <a:r>
              <a:rPr lang="en-US" dirty="0" err="1"/>
              <a:t>vào</a:t>
            </a:r>
            <a:r>
              <a:rPr lang="en-US" dirty="0"/>
              <a:t> </a:t>
            </a:r>
            <a:r>
              <a:rPr lang="en-US" dirty="0" err="1"/>
              <a:t>công</a:t>
            </a:r>
            <a:r>
              <a:rPr lang="en-US" dirty="0"/>
              <a:t> </a:t>
            </a:r>
            <a:r>
              <a:rPr lang="en-US" dirty="0" err="1"/>
              <a:t>nghệ</a:t>
            </a:r>
            <a:r>
              <a:rPr lang="en-US" dirty="0"/>
              <a:t> </a:t>
            </a:r>
            <a:r>
              <a:rPr lang="en-US" dirty="0" err="1"/>
              <a:t>tái</a:t>
            </a:r>
            <a:r>
              <a:rPr lang="en-US" dirty="0"/>
              <a:t> </a:t>
            </a:r>
            <a:r>
              <a:rPr lang="en-US" dirty="0" err="1"/>
              <a:t>chế</a:t>
            </a:r>
            <a:r>
              <a:rPr lang="en-US" dirty="0"/>
              <a:t> =&gt; </a:t>
            </a:r>
            <a:r>
              <a:rPr lang="en-US" dirty="0" err="1"/>
              <a:t>tạo</a:t>
            </a:r>
            <a:r>
              <a:rPr lang="en-US" dirty="0"/>
              <a:t> </a:t>
            </a:r>
            <a:r>
              <a:rPr lang="en-US" dirty="0" err="1"/>
              <a:t>hệ</a:t>
            </a:r>
            <a:r>
              <a:rPr lang="en-US" dirty="0"/>
              <a:t> </a:t>
            </a:r>
            <a:r>
              <a:rPr lang="en-US" dirty="0" err="1"/>
              <a:t>sinh</a:t>
            </a:r>
            <a:r>
              <a:rPr lang="en-US" dirty="0"/>
              <a:t> </a:t>
            </a:r>
          </a:p>
          <a:p>
            <a:pPr marL="0" indent="0">
              <a:buNone/>
            </a:pPr>
            <a:r>
              <a:rPr lang="en-US" dirty="0" err="1"/>
              <a:t>thái</a:t>
            </a:r>
            <a:r>
              <a:rPr lang="en-US" dirty="0"/>
              <a:t> </a:t>
            </a:r>
            <a:r>
              <a:rPr lang="en-US" dirty="0" err="1"/>
              <a:t>xanh</a:t>
            </a:r>
            <a:r>
              <a:rPr lang="en-US" dirty="0"/>
              <a:t> (</a:t>
            </a:r>
            <a:r>
              <a:rPr lang="en-US" dirty="0" err="1"/>
              <a:t>cung-cầu-phân</a:t>
            </a:r>
            <a:r>
              <a:rPr lang="en-US" dirty="0"/>
              <a:t> </a:t>
            </a:r>
            <a:r>
              <a:rPr lang="en-US" dirty="0" err="1"/>
              <a:t>phối</a:t>
            </a:r>
            <a:r>
              <a:rPr lang="en-US"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885" y="1332578"/>
            <a:ext cx="3639494" cy="5022502"/>
          </a:xfrm>
          <a:prstGeom prst="rect">
            <a:avLst/>
          </a:prstGeom>
        </p:spPr>
      </p:pic>
    </p:spTree>
    <p:extLst>
      <p:ext uri="{BB962C8B-B14F-4D97-AF65-F5344CB8AC3E}">
        <p14:creationId xmlns:p14="http://schemas.microsoft.com/office/powerpoint/2010/main" val="390326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4400" b="1" dirty="0">
                <a:solidFill>
                  <a:srgbClr val="C00000"/>
                </a:solidFill>
              </a:rPr>
              <a:t>HÀN QUỐC </a:t>
            </a:r>
            <a:r>
              <a:rPr lang="en-US" sz="12800" b="1" dirty="0">
                <a:solidFill>
                  <a:srgbClr val="002060"/>
                </a:solidFill>
              </a:rPr>
              <a:t>VỚI CHÍNH SÁCH VÀ CHƯƠNG TRÌNH </a:t>
            </a:r>
          </a:p>
          <a:p>
            <a:pPr algn="ctr"/>
            <a:r>
              <a:rPr lang="en-US" sz="12800" b="1" dirty="0">
                <a:solidFill>
                  <a:srgbClr val="002060"/>
                </a:solidFill>
              </a:rPr>
              <a:t>TIÊU DÙNG XANH/BỀN VỮNG</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dirty="0" err="1"/>
              <a:t>Triển</a:t>
            </a:r>
            <a:r>
              <a:rPr lang="en-US" dirty="0"/>
              <a:t> </a:t>
            </a:r>
            <a:r>
              <a:rPr lang="en-US" dirty="0" err="1"/>
              <a:t>khai</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xanh</a:t>
            </a:r>
            <a:r>
              <a:rPr lang="en-US" dirty="0"/>
              <a:t>” </a:t>
            </a:r>
            <a:r>
              <a:rPr lang="en-US" dirty="0" err="1"/>
              <a:t>từ</a:t>
            </a:r>
            <a:r>
              <a:rPr lang="en-US" dirty="0"/>
              <a:t> 1992.</a:t>
            </a:r>
          </a:p>
          <a:p>
            <a:pPr marL="0" indent="0">
              <a:buNone/>
            </a:pPr>
            <a:r>
              <a:rPr lang="en-US" dirty="0"/>
              <a:t>+ </a:t>
            </a:r>
            <a:r>
              <a:rPr lang="en-US" dirty="0" err="1"/>
              <a:t>Dán</a:t>
            </a:r>
            <a:r>
              <a:rPr lang="en-US" dirty="0"/>
              <a:t> </a:t>
            </a:r>
            <a:r>
              <a:rPr lang="en-US" dirty="0" err="1"/>
              <a:t>nhãn</a:t>
            </a:r>
            <a:r>
              <a:rPr lang="en-US" dirty="0"/>
              <a:t> (eco-label) </a:t>
            </a:r>
            <a:r>
              <a:rPr lang="en-US" dirty="0" err="1"/>
              <a:t>liên</a:t>
            </a:r>
            <a:r>
              <a:rPr lang="en-US" dirty="0"/>
              <a:t> </a:t>
            </a:r>
            <a:r>
              <a:rPr lang="en-US" dirty="0" err="1"/>
              <a:t>kết</a:t>
            </a:r>
            <a:r>
              <a:rPr lang="en-US" dirty="0"/>
              <a:t> </a:t>
            </a:r>
            <a:r>
              <a:rPr lang="en-US" dirty="0" err="1"/>
              <a:t>với</a:t>
            </a:r>
            <a:r>
              <a:rPr lang="en-US" dirty="0"/>
              <a:t> </a:t>
            </a:r>
            <a:r>
              <a:rPr lang="en-US" dirty="0" err="1"/>
              <a:t>hệ</a:t>
            </a:r>
            <a:r>
              <a:rPr lang="en-US" dirty="0"/>
              <a:t> </a:t>
            </a:r>
            <a:r>
              <a:rPr lang="en-US" dirty="0" err="1"/>
              <a:t>thống</a:t>
            </a:r>
            <a:r>
              <a:rPr lang="en-US" dirty="0"/>
              <a:t> </a:t>
            </a:r>
            <a:r>
              <a:rPr lang="en-US" dirty="0" err="1"/>
              <a:t>bán</a:t>
            </a:r>
            <a:r>
              <a:rPr lang="en-US" dirty="0"/>
              <a:t> </a:t>
            </a:r>
            <a:r>
              <a:rPr lang="en-US" dirty="0" err="1"/>
              <a:t>lẻ</a:t>
            </a:r>
            <a:r>
              <a:rPr lang="en-US" dirty="0"/>
              <a:t>.</a:t>
            </a:r>
          </a:p>
          <a:p>
            <a:pPr marL="0" indent="0">
              <a:buNone/>
            </a:pPr>
            <a:r>
              <a:rPr lang="en-US" dirty="0"/>
              <a:t>+ </a:t>
            </a:r>
            <a:r>
              <a:rPr lang="en-US" dirty="0" err="1"/>
              <a:t>Ưu</a:t>
            </a:r>
            <a:r>
              <a:rPr lang="en-US" dirty="0"/>
              <a:t> </a:t>
            </a:r>
            <a:r>
              <a:rPr lang="en-US" dirty="0" err="1"/>
              <a:t>tiên</a:t>
            </a:r>
            <a:r>
              <a:rPr lang="en-US" dirty="0"/>
              <a:t> </a:t>
            </a:r>
            <a:r>
              <a:rPr lang="en-US" dirty="0" err="1"/>
              <a:t>trọng</a:t>
            </a:r>
            <a:r>
              <a:rPr lang="en-US" dirty="0"/>
              <a:t> </a:t>
            </a:r>
            <a:r>
              <a:rPr lang="en-US" dirty="0" err="1"/>
              <a:t>tâm</a:t>
            </a:r>
            <a:r>
              <a:rPr lang="en-US" dirty="0"/>
              <a:t> “</a:t>
            </a:r>
            <a:r>
              <a:rPr lang="en-US" dirty="0" err="1"/>
              <a:t>sản</a:t>
            </a:r>
            <a:r>
              <a:rPr lang="en-US" dirty="0"/>
              <a:t> </a:t>
            </a:r>
            <a:r>
              <a:rPr lang="en-US" dirty="0" err="1"/>
              <a:t>xuất</a:t>
            </a:r>
            <a:r>
              <a:rPr lang="en-US" dirty="0"/>
              <a:t> </a:t>
            </a:r>
            <a:r>
              <a:rPr lang="en-US" dirty="0" err="1"/>
              <a:t>xanh</a:t>
            </a:r>
            <a:r>
              <a:rPr lang="en-US" dirty="0"/>
              <a:t>” </a:t>
            </a:r>
            <a:r>
              <a:rPr lang="en-US" dirty="0" err="1"/>
              <a:t>với</a:t>
            </a:r>
            <a:r>
              <a:rPr lang="en-US" dirty="0"/>
              <a:t> </a:t>
            </a:r>
            <a:r>
              <a:rPr lang="en-US" dirty="0" err="1"/>
              <a:t>các</a:t>
            </a:r>
            <a:r>
              <a:rPr lang="en-US" dirty="0"/>
              <a:t> </a:t>
            </a:r>
            <a:r>
              <a:rPr lang="en-US" dirty="0" err="1"/>
              <a:t>nhà</a:t>
            </a:r>
            <a:r>
              <a:rPr lang="en-US" dirty="0"/>
              <a:t> </a:t>
            </a:r>
            <a:r>
              <a:rPr lang="en-US" dirty="0" err="1"/>
              <a:t>sản</a:t>
            </a:r>
            <a:r>
              <a:rPr lang="en-US" dirty="0"/>
              <a:t> </a:t>
            </a:r>
            <a:r>
              <a:rPr lang="en-US" dirty="0" err="1"/>
              <a:t>xuất</a:t>
            </a:r>
            <a:endParaRPr lang="en-US" dirty="0"/>
          </a:p>
          <a:p>
            <a:pPr marL="0" indent="0">
              <a:buNone/>
            </a:pPr>
            <a:r>
              <a:rPr lang="en-US" dirty="0"/>
              <a:t>+ </a:t>
            </a:r>
            <a:r>
              <a:rPr lang="en-US" dirty="0" err="1"/>
              <a:t>Mua</a:t>
            </a:r>
            <a:r>
              <a:rPr lang="en-US" dirty="0"/>
              <a:t> </a:t>
            </a:r>
            <a:r>
              <a:rPr lang="en-US" dirty="0" err="1"/>
              <a:t>sắm</a:t>
            </a:r>
            <a:r>
              <a:rPr lang="en-US" dirty="0"/>
              <a:t> “</a:t>
            </a:r>
            <a:r>
              <a:rPr lang="en-US" dirty="0" err="1"/>
              <a:t>xanh</a:t>
            </a:r>
            <a:r>
              <a:rPr lang="en-US" dirty="0"/>
              <a:t>” </a:t>
            </a:r>
            <a:r>
              <a:rPr lang="en-US" dirty="0" err="1"/>
              <a:t>của</a:t>
            </a:r>
            <a:r>
              <a:rPr lang="en-US" dirty="0"/>
              <a:t> </a:t>
            </a:r>
            <a:r>
              <a:rPr lang="en-US" dirty="0" err="1"/>
              <a:t>nhà</a:t>
            </a:r>
            <a:r>
              <a:rPr lang="en-US" dirty="0"/>
              <a:t> </a:t>
            </a:r>
            <a:r>
              <a:rPr lang="en-US" dirty="0" err="1"/>
              <a:t>nước</a:t>
            </a:r>
            <a:r>
              <a:rPr lang="en-US" dirty="0"/>
              <a:t> </a:t>
            </a:r>
            <a:r>
              <a:rPr lang="en-US" dirty="0" err="1"/>
              <a:t>đạt</a:t>
            </a:r>
            <a:r>
              <a:rPr lang="en-US" dirty="0"/>
              <a:t> </a:t>
            </a:r>
            <a:r>
              <a:rPr lang="en-US" dirty="0" err="1"/>
              <a:t>gần</a:t>
            </a:r>
            <a:r>
              <a:rPr lang="en-US" dirty="0"/>
              <a:t> 2 </a:t>
            </a:r>
            <a:r>
              <a:rPr lang="en-US" dirty="0" err="1"/>
              <a:t>tỷ</a:t>
            </a:r>
            <a:r>
              <a:rPr lang="en-US" dirty="0"/>
              <a:t> USD (2013)</a:t>
            </a:r>
          </a:p>
          <a:p>
            <a:pPr marL="0" indent="0">
              <a:buNone/>
            </a:pPr>
            <a:r>
              <a:rPr lang="en-US" dirty="0"/>
              <a:t>+ </a:t>
            </a:r>
            <a:r>
              <a:rPr lang="en-US" dirty="0" err="1"/>
              <a:t>Chính</a:t>
            </a:r>
            <a:r>
              <a:rPr lang="en-US" dirty="0"/>
              <a:t> </a:t>
            </a:r>
            <a:r>
              <a:rPr lang="en-US" dirty="0" err="1"/>
              <a:t>sách</a:t>
            </a:r>
            <a:r>
              <a:rPr lang="en-US" dirty="0"/>
              <a:t> </a:t>
            </a:r>
            <a:r>
              <a:rPr lang="en-US" dirty="0" err="1"/>
              <a:t>ưu</a:t>
            </a:r>
            <a:r>
              <a:rPr lang="en-US" dirty="0"/>
              <a:t> </a:t>
            </a:r>
            <a:r>
              <a:rPr lang="en-US" dirty="0" err="1"/>
              <a:t>đãi</a:t>
            </a:r>
            <a:r>
              <a:rPr lang="en-US" dirty="0"/>
              <a:t> </a:t>
            </a:r>
            <a:r>
              <a:rPr lang="en-US" dirty="0" err="1"/>
              <a:t>kích</a:t>
            </a:r>
            <a:r>
              <a:rPr lang="en-US" dirty="0"/>
              <a:t> </a:t>
            </a:r>
            <a:r>
              <a:rPr lang="en-US" dirty="0" err="1"/>
              <a:t>cầu</a:t>
            </a:r>
            <a:r>
              <a:rPr lang="en-US" dirty="0"/>
              <a:t> </a:t>
            </a:r>
            <a:r>
              <a:rPr lang="en-US" dirty="0" err="1"/>
              <a:t>tiêu</a:t>
            </a:r>
            <a:r>
              <a:rPr lang="en-US" dirty="0"/>
              <a:t> </a:t>
            </a:r>
            <a:r>
              <a:rPr lang="en-US" dirty="0" err="1"/>
              <a:t>dùng</a:t>
            </a:r>
            <a:r>
              <a:rPr lang="en-US" dirty="0"/>
              <a:t> </a:t>
            </a:r>
            <a:r>
              <a:rPr lang="en-US" dirty="0" err="1"/>
              <a:t>xanh</a:t>
            </a:r>
            <a:r>
              <a:rPr lang="en-US" dirty="0"/>
              <a:t>.</a:t>
            </a:r>
          </a:p>
          <a:p>
            <a:pPr marL="0" indent="0">
              <a:buNone/>
            </a:pPr>
            <a:r>
              <a:rPr lang="en-US" dirty="0"/>
              <a:t>+ </a:t>
            </a:r>
            <a:r>
              <a:rPr lang="en-US" dirty="0" err="1"/>
              <a:t>Triển</a:t>
            </a:r>
            <a:r>
              <a:rPr lang="en-US" dirty="0"/>
              <a:t> </a:t>
            </a:r>
            <a:r>
              <a:rPr lang="en-US" dirty="0" err="1"/>
              <a:t>khai</a:t>
            </a:r>
            <a:r>
              <a:rPr lang="en-US" dirty="0"/>
              <a:t> </a:t>
            </a:r>
            <a:r>
              <a:rPr lang="en-US" dirty="0" err="1"/>
              <a:t>ứng</a:t>
            </a:r>
            <a:r>
              <a:rPr lang="en-US" dirty="0"/>
              <a:t> </a:t>
            </a:r>
            <a:r>
              <a:rPr lang="en-US" dirty="0" err="1"/>
              <a:t>dụng</a:t>
            </a:r>
            <a:r>
              <a:rPr lang="en-US" dirty="0"/>
              <a:t> “</a:t>
            </a:r>
            <a:r>
              <a:rPr lang="en-US" dirty="0" err="1"/>
              <a:t>Thẻ</a:t>
            </a:r>
            <a:r>
              <a:rPr lang="en-US" dirty="0"/>
              <a:t> </a:t>
            </a:r>
            <a:r>
              <a:rPr lang="en-US" dirty="0" err="1"/>
              <a:t>tính</a:t>
            </a:r>
            <a:r>
              <a:rPr lang="en-US" dirty="0"/>
              <a:t> </a:t>
            </a:r>
            <a:r>
              <a:rPr lang="en-US" dirty="0" err="1"/>
              <a:t>dụng</a:t>
            </a:r>
            <a:r>
              <a:rPr lang="en-US" dirty="0"/>
              <a:t> </a:t>
            </a:r>
            <a:r>
              <a:rPr lang="en-US" dirty="0" err="1"/>
              <a:t>tiêu</a:t>
            </a:r>
            <a:r>
              <a:rPr lang="en-US" dirty="0"/>
              <a:t> </a:t>
            </a:r>
            <a:r>
              <a:rPr lang="en-US" dirty="0" err="1"/>
              <a:t>dùng</a:t>
            </a:r>
            <a:r>
              <a:rPr lang="en-US" dirty="0"/>
              <a:t> </a:t>
            </a:r>
            <a:r>
              <a:rPr lang="en-US" dirty="0" err="1"/>
              <a:t>xanh</a:t>
            </a:r>
            <a:r>
              <a:rPr lang="en-US" dirty="0"/>
              <a:t>”</a:t>
            </a:r>
          </a:p>
          <a:p>
            <a:pPr marL="0" indent="0">
              <a:buNone/>
            </a:pPr>
            <a:r>
              <a:rPr lang="en-US" dirty="0"/>
              <a:t> (Green Credit Card: </a:t>
            </a:r>
            <a:r>
              <a:rPr lang="en-US" dirty="0" err="1"/>
              <a:t>tích</a:t>
            </a:r>
            <a:r>
              <a:rPr lang="en-US" dirty="0"/>
              <a:t> </a:t>
            </a:r>
            <a:r>
              <a:rPr lang="en-US" dirty="0" err="1"/>
              <a:t>điểm</a:t>
            </a:r>
            <a:r>
              <a:rPr lang="en-US" dirty="0"/>
              <a:t> </a:t>
            </a:r>
            <a:r>
              <a:rPr lang="en-US" dirty="0" err="1"/>
              <a:t>cho</a:t>
            </a:r>
            <a:r>
              <a:rPr lang="en-US" dirty="0"/>
              <a:t> </a:t>
            </a:r>
            <a:r>
              <a:rPr lang="en-US" dirty="0" err="1"/>
              <a:t>mỗi</a:t>
            </a:r>
            <a:r>
              <a:rPr lang="en-US" dirty="0"/>
              <a:t> </a:t>
            </a:r>
            <a:r>
              <a:rPr lang="en-US" dirty="0" err="1"/>
              <a:t>lần</a:t>
            </a:r>
            <a:r>
              <a:rPr lang="en-US" dirty="0"/>
              <a:t> </a:t>
            </a:r>
            <a:r>
              <a:rPr lang="en-US" dirty="0" err="1"/>
              <a:t>mua</a:t>
            </a:r>
            <a:r>
              <a:rPr lang="en-US" dirty="0"/>
              <a:t> </a:t>
            </a:r>
            <a:r>
              <a:rPr lang="en-US" dirty="0" err="1"/>
              <a:t>sản</a:t>
            </a:r>
            <a:r>
              <a:rPr lang="en-US" dirty="0"/>
              <a:t> </a:t>
            </a:r>
            <a:r>
              <a:rPr lang="en-US" dirty="0" err="1"/>
              <a:t>phẩm</a:t>
            </a:r>
            <a:endParaRPr lang="en-US" dirty="0"/>
          </a:p>
          <a:p>
            <a:pPr marL="0" indent="0">
              <a:buNone/>
            </a:pPr>
            <a:r>
              <a:rPr lang="en-US" dirty="0"/>
              <a:t> eco-products)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6171" y="1425353"/>
            <a:ext cx="3343630" cy="4344511"/>
          </a:xfrm>
          <a:prstGeom prst="rect">
            <a:avLst/>
          </a:prstGeom>
        </p:spPr>
      </p:pic>
    </p:spTree>
    <p:extLst>
      <p:ext uri="{BB962C8B-B14F-4D97-AF65-F5344CB8AC3E}">
        <p14:creationId xmlns:p14="http://schemas.microsoft.com/office/powerpoint/2010/main" val="9891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4400" b="1" dirty="0">
                <a:solidFill>
                  <a:srgbClr val="C00000"/>
                </a:solidFill>
              </a:rPr>
              <a:t>E.U </a:t>
            </a:r>
            <a:r>
              <a:rPr lang="en-US" sz="12800" b="1" dirty="0">
                <a:solidFill>
                  <a:srgbClr val="002060"/>
                </a:solidFill>
              </a:rPr>
              <a:t>VỚI CHÍNH SÁCH VÀ CHƯƠNG TRÌNH </a:t>
            </a:r>
          </a:p>
          <a:p>
            <a:pPr algn="ctr"/>
            <a:r>
              <a:rPr lang="en-US" sz="12800" b="1" dirty="0">
                <a:solidFill>
                  <a:srgbClr val="002060"/>
                </a:solidFill>
              </a:rPr>
              <a:t>TIÊU DÙNG XANH/BỀN VỮNG</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dirty="0" err="1"/>
              <a:t>Đi</a:t>
            </a:r>
            <a:r>
              <a:rPr lang="en-US" dirty="0"/>
              <a:t> </a:t>
            </a:r>
            <a:r>
              <a:rPr lang="en-US" dirty="0" err="1"/>
              <a:t>đầu</a:t>
            </a:r>
            <a:r>
              <a:rPr lang="en-US" dirty="0"/>
              <a:t> </a:t>
            </a:r>
            <a:r>
              <a:rPr lang="en-US" dirty="0" err="1"/>
              <a:t>là</a:t>
            </a:r>
            <a:r>
              <a:rPr lang="en-US" dirty="0"/>
              <a:t> </a:t>
            </a:r>
            <a:r>
              <a:rPr lang="en-US" dirty="0" err="1"/>
              <a:t>các</a:t>
            </a:r>
            <a:r>
              <a:rPr lang="en-US" dirty="0"/>
              <a:t> </a:t>
            </a:r>
            <a:r>
              <a:rPr lang="en-US" dirty="0" err="1"/>
              <a:t>nước</a:t>
            </a:r>
            <a:r>
              <a:rPr lang="en-US" dirty="0"/>
              <a:t> </a:t>
            </a:r>
            <a:r>
              <a:rPr lang="en-US" dirty="0" err="1"/>
              <a:t>Bắc</a:t>
            </a:r>
            <a:r>
              <a:rPr lang="en-US" dirty="0"/>
              <a:t> </a:t>
            </a:r>
            <a:r>
              <a:rPr lang="en-US" dirty="0" err="1"/>
              <a:t>Âu</a:t>
            </a:r>
            <a:r>
              <a:rPr lang="en-US" dirty="0"/>
              <a:t> (</a:t>
            </a:r>
            <a:r>
              <a:rPr lang="en-US" dirty="0" err="1"/>
              <a:t>Đan</a:t>
            </a:r>
            <a:r>
              <a:rPr lang="en-US" dirty="0"/>
              <a:t> </a:t>
            </a:r>
            <a:r>
              <a:rPr lang="en-US" dirty="0" err="1"/>
              <a:t>Mạch</a:t>
            </a:r>
            <a:r>
              <a:rPr lang="en-US" dirty="0"/>
              <a:t>/</a:t>
            </a:r>
            <a:r>
              <a:rPr lang="en-US" dirty="0" err="1"/>
              <a:t>Thụy</a:t>
            </a:r>
            <a:r>
              <a:rPr lang="en-US" dirty="0"/>
              <a:t> </a:t>
            </a:r>
            <a:r>
              <a:rPr lang="en-US" dirty="0" err="1"/>
              <a:t>Điển</a:t>
            </a:r>
            <a:r>
              <a:rPr lang="en-US" dirty="0"/>
              <a:t>…)</a:t>
            </a:r>
          </a:p>
          <a:p>
            <a:pPr marL="0" indent="0">
              <a:buNone/>
            </a:pPr>
            <a:r>
              <a:rPr lang="en-US" dirty="0"/>
              <a:t>+ E.U </a:t>
            </a:r>
            <a:r>
              <a:rPr lang="en-US" dirty="0" err="1"/>
              <a:t>thúc</a:t>
            </a:r>
            <a:r>
              <a:rPr lang="en-US" dirty="0"/>
              <a:t> </a:t>
            </a:r>
            <a:r>
              <a:rPr lang="en-US" dirty="0" err="1"/>
              <a:t>đẩy</a:t>
            </a:r>
            <a:r>
              <a:rPr lang="en-US" dirty="0"/>
              <a:t> </a:t>
            </a:r>
            <a:r>
              <a:rPr lang="en-US" dirty="0" err="1"/>
              <a:t>mạnh</a:t>
            </a:r>
            <a:r>
              <a:rPr lang="en-US" dirty="0"/>
              <a:t> </a:t>
            </a:r>
            <a:r>
              <a:rPr lang="en-US" dirty="0" err="1"/>
              <a:t>chương</a:t>
            </a:r>
            <a:r>
              <a:rPr lang="en-US" dirty="0"/>
              <a:t> </a:t>
            </a:r>
            <a:r>
              <a:rPr lang="en-US" dirty="0" err="1"/>
              <a:t>trình</a:t>
            </a:r>
            <a:r>
              <a:rPr lang="en-US" dirty="0"/>
              <a:t> </a:t>
            </a:r>
            <a:r>
              <a:rPr lang="en-US" dirty="0" err="1"/>
              <a:t>mua</a:t>
            </a:r>
            <a:r>
              <a:rPr lang="en-US" dirty="0"/>
              <a:t> </a:t>
            </a:r>
            <a:r>
              <a:rPr lang="en-US" dirty="0" err="1"/>
              <a:t>sắm</a:t>
            </a:r>
            <a:r>
              <a:rPr lang="en-US" dirty="0"/>
              <a:t> </a:t>
            </a:r>
            <a:r>
              <a:rPr lang="en-US" dirty="0" err="1"/>
              <a:t>công</a:t>
            </a:r>
            <a:r>
              <a:rPr lang="en-US" dirty="0"/>
              <a:t> </a:t>
            </a:r>
          </a:p>
          <a:p>
            <a:pPr marL="0" indent="0">
              <a:buNone/>
            </a:pPr>
            <a:r>
              <a:rPr lang="en-US" dirty="0"/>
              <a:t>  (Green Public Procurement: </a:t>
            </a:r>
            <a:r>
              <a:rPr lang="en-US" dirty="0" err="1"/>
              <a:t>mang</a:t>
            </a:r>
            <a:r>
              <a:rPr lang="en-US" dirty="0"/>
              <a:t> </a:t>
            </a:r>
            <a:r>
              <a:rPr lang="en-US" dirty="0" err="1"/>
              <a:t>tính</a:t>
            </a:r>
            <a:r>
              <a:rPr lang="en-US" dirty="0"/>
              <a:t> </a:t>
            </a:r>
            <a:r>
              <a:rPr lang="en-US" dirty="0" err="1"/>
              <a:t>tự</a:t>
            </a:r>
            <a:r>
              <a:rPr lang="en-US" dirty="0"/>
              <a:t> </a:t>
            </a:r>
            <a:r>
              <a:rPr lang="en-US" dirty="0" err="1"/>
              <a:t>nguyện</a:t>
            </a:r>
            <a:r>
              <a:rPr lang="en-US" dirty="0"/>
              <a:t>)</a:t>
            </a:r>
          </a:p>
          <a:p>
            <a:pPr marL="0" indent="0">
              <a:buNone/>
            </a:pPr>
            <a:r>
              <a:rPr lang="en-US" dirty="0"/>
              <a:t>+ </a:t>
            </a:r>
            <a:r>
              <a:rPr lang="en-US" dirty="0" err="1"/>
              <a:t>Tháng</a:t>
            </a:r>
            <a:r>
              <a:rPr lang="en-US" dirty="0"/>
              <a:t> 7/2008: </a:t>
            </a:r>
            <a:r>
              <a:rPr lang="en-US" dirty="0" err="1"/>
              <a:t>triển</a:t>
            </a:r>
            <a:r>
              <a:rPr lang="en-US" dirty="0"/>
              <a:t> </a:t>
            </a:r>
            <a:r>
              <a:rPr lang="en-US" dirty="0" err="1"/>
              <a:t>khai</a:t>
            </a:r>
            <a:r>
              <a:rPr lang="en-US" dirty="0"/>
              <a:t> CT “</a:t>
            </a:r>
            <a:r>
              <a:rPr lang="en-US" dirty="0" err="1"/>
              <a:t>tiêu</a:t>
            </a:r>
            <a:r>
              <a:rPr lang="en-US" dirty="0"/>
              <a:t> </a:t>
            </a:r>
            <a:r>
              <a:rPr lang="en-US" dirty="0" err="1"/>
              <a:t>thụ</a:t>
            </a:r>
            <a:r>
              <a:rPr lang="en-US" dirty="0"/>
              <a:t> </a:t>
            </a:r>
            <a:r>
              <a:rPr lang="en-US" dirty="0" err="1"/>
              <a:t>bền</a:t>
            </a:r>
            <a:r>
              <a:rPr lang="en-US" dirty="0"/>
              <a:t> </a:t>
            </a:r>
            <a:r>
              <a:rPr lang="en-US" dirty="0" err="1"/>
              <a:t>vững</a:t>
            </a:r>
            <a:r>
              <a:rPr lang="en-US" dirty="0"/>
              <a:t>” </a:t>
            </a:r>
          </a:p>
          <a:p>
            <a:pPr marL="0" indent="0">
              <a:buNone/>
            </a:pPr>
            <a:r>
              <a:rPr lang="en-US" dirty="0"/>
              <a:t>   (</a:t>
            </a:r>
            <a:r>
              <a:rPr lang="en-US" dirty="0" err="1"/>
              <a:t>cả</a:t>
            </a:r>
            <a:r>
              <a:rPr lang="en-US" dirty="0"/>
              <a:t> </a:t>
            </a:r>
            <a:r>
              <a:rPr lang="en-US" dirty="0" err="1"/>
              <a:t>tiêu</a:t>
            </a:r>
            <a:r>
              <a:rPr lang="en-US" dirty="0"/>
              <a:t> </a:t>
            </a:r>
            <a:r>
              <a:rPr lang="en-US" dirty="0" err="1"/>
              <a:t>dùng</a:t>
            </a:r>
            <a:r>
              <a:rPr lang="en-US" dirty="0"/>
              <a:t> </a:t>
            </a:r>
            <a:r>
              <a:rPr lang="en-US" dirty="0" err="1"/>
              <a:t>lẫn</a:t>
            </a:r>
            <a:r>
              <a:rPr lang="en-US" dirty="0"/>
              <a:t> </a:t>
            </a:r>
            <a:r>
              <a:rPr lang="en-US" dirty="0" err="1"/>
              <a:t>sản</a:t>
            </a:r>
            <a:r>
              <a:rPr lang="en-US" dirty="0"/>
              <a:t> </a:t>
            </a:r>
            <a:r>
              <a:rPr lang="en-US" dirty="0" err="1"/>
              <a:t>xuất</a:t>
            </a:r>
            <a:r>
              <a:rPr lang="en-US" dirty="0"/>
              <a:t>: SCP) + SIP (</a:t>
            </a:r>
            <a:r>
              <a:rPr lang="en-US" dirty="0" err="1"/>
              <a:t>công</a:t>
            </a:r>
            <a:r>
              <a:rPr lang="en-US" dirty="0"/>
              <a:t> </a:t>
            </a:r>
            <a:r>
              <a:rPr lang="en-US" dirty="0" err="1"/>
              <a:t>nghiệp</a:t>
            </a:r>
            <a:r>
              <a:rPr lang="en-US" dirty="0"/>
              <a:t>)</a:t>
            </a:r>
          </a:p>
          <a:p>
            <a:pPr marL="0" indent="0">
              <a:buNone/>
            </a:pPr>
            <a:r>
              <a:rPr lang="en-US" dirty="0"/>
              <a:t>+ C.T </a:t>
            </a:r>
            <a:r>
              <a:rPr lang="en-US" dirty="0" err="1"/>
              <a:t>kiểm</a:t>
            </a:r>
            <a:r>
              <a:rPr lang="en-US" dirty="0"/>
              <a:t> </a:t>
            </a:r>
            <a:r>
              <a:rPr lang="en-US" dirty="0" err="1"/>
              <a:t>soát</a:t>
            </a:r>
            <a:r>
              <a:rPr lang="en-US" dirty="0"/>
              <a:t> </a:t>
            </a:r>
            <a:r>
              <a:rPr lang="en-US" dirty="0" err="1"/>
              <a:t>truy</a:t>
            </a:r>
            <a:r>
              <a:rPr lang="en-US" dirty="0"/>
              <a:t> </a:t>
            </a:r>
            <a:r>
              <a:rPr lang="en-US" dirty="0" err="1"/>
              <a:t>suất</a:t>
            </a:r>
            <a:r>
              <a:rPr lang="en-US" dirty="0"/>
              <a:t> </a:t>
            </a:r>
            <a:r>
              <a:rPr lang="en-US" dirty="0" err="1"/>
              <a:t>nguồn</a:t>
            </a:r>
            <a:r>
              <a:rPr lang="en-US" dirty="0"/>
              <a:t> C.O.C  </a:t>
            </a:r>
          </a:p>
          <a:p>
            <a:pPr marL="0" indent="0">
              <a:buNone/>
            </a:pPr>
            <a:r>
              <a:rPr lang="en-US" dirty="0"/>
              <a:t>+ </a:t>
            </a:r>
            <a:r>
              <a:rPr lang="en-US" dirty="0" err="1"/>
              <a:t>Ứng</a:t>
            </a:r>
            <a:r>
              <a:rPr lang="en-US" dirty="0"/>
              <a:t> </a:t>
            </a:r>
            <a:r>
              <a:rPr lang="en-US" dirty="0" err="1"/>
              <a:t>dụng</a:t>
            </a:r>
            <a:r>
              <a:rPr lang="en-US" dirty="0"/>
              <a:t> </a:t>
            </a:r>
            <a:r>
              <a:rPr lang="en-US" dirty="0" err="1"/>
              <a:t>sâu</a:t>
            </a:r>
            <a:r>
              <a:rPr lang="en-US" dirty="0"/>
              <a:t> </a:t>
            </a:r>
            <a:r>
              <a:rPr lang="en-US" dirty="0" err="1"/>
              <a:t>rộng</a:t>
            </a:r>
            <a:r>
              <a:rPr lang="en-US" dirty="0"/>
              <a:t> </a:t>
            </a:r>
            <a:r>
              <a:rPr lang="en-US" dirty="0" err="1"/>
              <a:t>vào</a:t>
            </a:r>
            <a:r>
              <a:rPr lang="en-US" dirty="0"/>
              <a:t> </a:t>
            </a:r>
            <a:r>
              <a:rPr lang="en-US" dirty="0" err="1"/>
              <a:t>hệ</a:t>
            </a:r>
            <a:r>
              <a:rPr lang="en-US" dirty="0"/>
              <a:t> </a:t>
            </a:r>
            <a:r>
              <a:rPr lang="en-US" dirty="0" err="1"/>
              <a:t>thống</a:t>
            </a:r>
            <a:r>
              <a:rPr lang="en-US" dirty="0"/>
              <a:t> </a:t>
            </a:r>
            <a:r>
              <a:rPr lang="en-US" dirty="0" err="1"/>
              <a:t>bán</a:t>
            </a:r>
            <a:r>
              <a:rPr lang="en-US" dirty="0"/>
              <a:t> </a:t>
            </a:r>
            <a:r>
              <a:rPr lang="en-US" dirty="0" err="1"/>
              <a:t>lẻ</a:t>
            </a:r>
            <a:r>
              <a:rPr lang="en-US" dirty="0"/>
              <a:t>.</a:t>
            </a:r>
          </a:p>
          <a:p>
            <a:pPr marL="0" indent="0">
              <a:buNone/>
            </a:pPr>
            <a:r>
              <a:rPr lang="en-US" dirty="0"/>
              <a:t>+ Single Market for Green Products (do </a:t>
            </a:r>
            <a:r>
              <a:rPr lang="en-US" dirty="0" err="1"/>
              <a:t>bất</a:t>
            </a:r>
            <a:r>
              <a:rPr lang="en-US" dirty="0"/>
              <a:t> </a:t>
            </a:r>
            <a:r>
              <a:rPr lang="en-US" dirty="0" err="1"/>
              <a:t>đồng</a:t>
            </a:r>
            <a:r>
              <a:rPr lang="en-US" dirty="0"/>
              <a:t> </a:t>
            </a:r>
            <a:r>
              <a:rPr lang="en-US" dirty="0" err="1"/>
              <a:t>giữa</a:t>
            </a:r>
            <a:endParaRPr lang="en-US" dirty="0"/>
          </a:p>
          <a:p>
            <a:r>
              <a:rPr lang="en-US" dirty="0"/>
              <a:t> </a:t>
            </a:r>
            <a:r>
              <a:rPr lang="en-US" dirty="0" err="1"/>
              <a:t>các</a:t>
            </a:r>
            <a:r>
              <a:rPr lang="en-US" dirty="0"/>
              <a:t> </a:t>
            </a:r>
            <a:r>
              <a:rPr lang="en-US" dirty="0" err="1"/>
              <a:t>thành</a:t>
            </a:r>
            <a:r>
              <a:rPr lang="en-US" dirty="0"/>
              <a:t> </a:t>
            </a:r>
            <a:r>
              <a:rPr lang="en-US" dirty="0" err="1"/>
              <a:t>viên</a:t>
            </a:r>
            <a:r>
              <a:rPr lang="en-US" dirty="0"/>
              <a:t>) PEF (Product Environmental Footprint) </a:t>
            </a:r>
            <a:r>
              <a:rPr lang="en-US" dirty="0" err="1"/>
              <a:t>và</a:t>
            </a:r>
            <a:r>
              <a:rPr lang="en-US" dirty="0"/>
              <a:t> OEF</a:t>
            </a:r>
          </a:p>
          <a:p>
            <a:r>
              <a:rPr lang="en-US" dirty="0"/>
              <a:t>(</a:t>
            </a:r>
            <a:r>
              <a:rPr lang="en-US" dirty="0" err="1"/>
              <a:t>Organisation</a:t>
            </a:r>
            <a:r>
              <a:rPr lang="en-US" dirty="0"/>
              <a:t> Environmental Footprint).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0299" y="1561178"/>
            <a:ext cx="3532057" cy="5296822"/>
          </a:xfrm>
          <a:prstGeom prst="rect">
            <a:avLst/>
          </a:prstGeom>
        </p:spPr>
      </p:pic>
    </p:spTree>
    <p:extLst>
      <p:ext uri="{BB962C8B-B14F-4D97-AF65-F5344CB8AC3E}">
        <p14:creationId xmlns:p14="http://schemas.microsoft.com/office/powerpoint/2010/main" val="405442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870204" y="-87743"/>
            <a:ext cx="10515600" cy="12460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700" b="1" dirty="0"/>
          </a:p>
          <a:p>
            <a:pPr algn="ctr"/>
            <a:r>
              <a:rPr lang="en-US" b="1" dirty="0">
                <a:solidFill>
                  <a:srgbClr val="C00000"/>
                </a:solidFill>
              </a:rPr>
              <a:t>CHUỖI CUNG ỨNG BỀN VỮNG</a:t>
            </a:r>
            <a:endParaRPr lang="en-US" sz="32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662" y="1251617"/>
            <a:ext cx="6255498" cy="5428249"/>
          </a:xfrm>
          <a:prstGeom prst="rect">
            <a:avLst/>
          </a:prstGeom>
        </p:spPr>
      </p:pic>
    </p:spTree>
    <p:extLst>
      <p:ext uri="{BB962C8B-B14F-4D97-AF65-F5344CB8AC3E}">
        <p14:creationId xmlns:p14="http://schemas.microsoft.com/office/powerpoint/2010/main" val="396072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28016" y="164592"/>
            <a:ext cx="1484376" cy="1260761"/>
          </a:xfrm>
          <a:prstGeom prst="rect">
            <a:avLst/>
          </a:prstGeom>
          <a:noFill/>
        </p:spPr>
      </p:pic>
      <p:pic>
        <p:nvPicPr>
          <p:cNvPr id="5" name="Google Shape;397;gc9cb487162_0_111"/>
          <p:cNvPicPr preferRelativeResize="0"/>
          <p:nvPr/>
        </p:nvPicPr>
        <p:blipFill rotWithShape="1">
          <a:blip r:embed="rId3">
            <a:alphaModFix/>
          </a:blip>
          <a:srcRect l="35475" t="38321"/>
          <a:stretch/>
        </p:blipFill>
        <p:spPr>
          <a:xfrm>
            <a:off x="9967202" y="-584041"/>
            <a:ext cx="2234600" cy="2136075"/>
          </a:xfrm>
          <a:prstGeom prst="rect">
            <a:avLst/>
          </a:prstGeom>
          <a:noFill/>
          <a:ln>
            <a:noFill/>
          </a:ln>
        </p:spPr>
      </p:pic>
      <p:sp>
        <p:nvSpPr>
          <p:cNvPr id="6" name="Title 1"/>
          <p:cNvSpPr txBox="1">
            <a:spLocks/>
          </p:cNvSpPr>
          <p:nvPr/>
        </p:nvSpPr>
        <p:spPr>
          <a:xfrm>
            <a:off x="943356" y="315148"/>
            <a:ext cx="10515600" cy="1246030"/>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3200" b="1" dirty="0"/>
          </a:p>
          <a:p>
            <a:pPr algn="ctr"/>
            <a:r>
              <a:rPr lang="en-US" sz="14400" b="1" dirty="0">
                <a:solidFill>
                  <a:srgbClr val="C00000"/>
                </a:solidFill>
              </a:rPr>
              <a:t>VIỆT NAM:  </a:t>
            </a:r>
            <a:r>
              <a:rPr lang="en-US" sz="12800" b="1" dirty="0">
                <a:solidFill>
                  <a:srgbClr val="002060"/>
                </a:solidFill>
              </a:rPr>
              <a:t>THỬ THÁCH CHO CÁC NHÀ SẢN XUẤT</a:t>
            </a:r>
          </a:p>
          <a:p>
            <a:pPr algn="ctr"/>
            <a:r>
              <a:rPr lang="en-US" sz="12800" b="1" dirty="0">
                <a:solidFill>
                  <a:srgbClr val="002060"/>
                </a:solidFill>
              </a:rPr>
              <a:t> ĐỒ GỖ VIỆT NAM </a:t>
            </a:r>
            <a:br>
              <a:rPr lang="en-US" sz="8000" b="1" dirty="0"/>
            </a:br>
            <a:endParaRPr lang="en-US" sz="12800" b="1" dirty="0"/>
          </a:p>
        </p:txBody>
      </p:sp>
      <p:sp>
        <p:nvSpPr>
          <p:cNvPr id="7" name="Title 1"/>
          <p:cNvSpPr txBox="1">
            <a:spLocks/>
          </p:cNvSpPr>
          <p:nvPr/>
        </p:nvSpPr>
        <p:spPr>
          <a:xfrm>
            <a:off x="696260" y="1561178"/>
            <a:ext cx="10515600" cy="43353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200" b="1" dirty="0"/>
            </a:br>
            <a:endParaRPr lang="en-US" sz="4000" b="1" dirty="0"/>
          </a:p>
        </p:txBody>
      </p:sp>
      <p:sp>
        <p:nvSpPr>
          <p:cNvPr id="10" name="Content Placeholder 2"/>
          <p:cNvSpPr txBox="1">
            <a:spLocks/>
          </p:cNvSpPr>
          <p:nvPr/>
        </p:nvSpPr>
        <p:spPr>
          <a:xfrm>
            <a:off x="819808" y="1711734"/>
            <a:ext cx="10515600" cy="4643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2"/>
          <p:cNvSpPr txBox="1">
            <a:spLocks/>
          </p:cNvSpPr>
          <p:nvPr/>
        </p:nvSpPr>
        <p:spPr>
          <a:xfrm>
            <a:off x="416502" y="1290207"/>
            <a:ext cx="10515600" cy="5486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 </a:t>
            </a:r>
            <a:r>
              <a:rPr lang="en-US" dirty="0" err="1"/>
              <a:t>Đầu</a:t>
            </a:r>
            <a:r>
              <a:rPr lang="en-US" dirty="0"/>
              <a:t> </a:t>
            </a:r>
            <a:r>
              <a:rPr lang="en-US" dirty="0" err="1"/>
              <a:t>tư</a:t>
            </a:r>
            <a:r>
              <a:rPr lang="en-US" dirty="0"/>
              <a:t> chi </a:t>
            </a:r>
            <a:r>
              <a:rPr lang="en-US" dirty="0" err="1"/>
              <a:t>phí</a:t>
            </a:r>
            <a:r>
              <a:rPr lang="en-US" dirty="0"/>
              <a:t> </a:t>
            </a:r>
            <a:r>
              <a:rPr lang="en-US" dirty="0" err="1"/>
              <a:t>cơ</a:t>
            </a:r>
            <a:r>
              <a:rPr lang="en-US" dirty="0"/>
              <a:t> </a:t>
            </a:r>
            <a:r>
              <a:rPr lang="en-US" dirty="0" err="1"/>
              <a:t>hội</a:t>
            </a:r>
            <a:r>
              <a:rPr lang="en-US" dirty="0"/>
              <a:t> </a:t>
            </a:r>
          </a:p>
          <a:p>
            <a:pPr marL="0" indent="0">
              <a:buNone/>
            </a:pPr>
            <a:r>
              <a:rPr lang="en-US" dirty="0"/>
              <a:t>+ </a:t>
            </a:r>
            <a:r>
              <a:rPr lang="en-US" dirty="0" err="1"/>
              <a:t>Chí</a:t>
            </a:r>
            <a:r>
              <a:rPr lang="en-US" dirty="0"/>
              <a:t> </a:t>
            </a:r>
            <a:r>
              <a:rPr lang="en-US" dirty="0" err="1"/>
              <a:t>phí</a:t>
            </a:r>
            <a:r>
              <a:rPr lang="en-US" dirty="0"/>
              <a:t> </a:t>
            </a:r>
            <a:r>
              <a:rPr lang="en-US" dirty="0" err="1"/>
              <a:t>nghiên</a:t>
            </a:r>
            <a:r>
              <a:rPr lang="en-US" dirty="0"/>
              <a:t> </a:t>
            </a:r>
            <a:r>
              <a:rPr lang="en-US" dirty="0" err="1"/>
              <a:t>cứu</a:t>
            </a:r>
            <a:r>
              <a:rPr lang="en-US" dirty="0"/>
              <a:t> </a:t>
            </a:r>
            <a:r>
              <a:rPr lang="en-US" dirty="0" err="1"/>
              <a:t>phát</a:t>
            </a:r>
            <a:r>
              <a:rPr lang="en-US" dirty="0"/>
              <a:t> </a:t>
            </a:r>
            <a:r>
              <a:rPr lang="en-US" dirty="0" err="1"/>
              <a:t>triển</a:t>
            </a:r>
            <a:r>
              <a:rPr lang="en-US" dirty="0"/>
              <a:t> (R&amp;D)</a:t>
            </a:r>
          </a:p>
          <a:p>
            <a:pPr marL="0" indent="0">
              <a:buNone/>
            </a:pPr>
            <a:r>
              <a:rPr lang="en-US" dirty="0"/>
              <a:t>+ </a:t>
            </a:r>
            <a:r>
              <a:rPr lang="en-US" dirty="0" err="1"/>
              <a:t>Thay</a:t>
            </a:r>
            <a:r>
              <a:rPr lang="en-US" dirty="0"/>
              <a:t> </a:t>
            </a:r>
            <a:r>
              <a:rPr lang="en-US" dirty="0" err="1"/>
              <a:t>đổi</a:t>
            </a:r>
            <a:r>
              <a:rPr lang="en-US" dirty="0"/>
              <a:t> </a:t>
            </a:r>
            <a:r>
              <a:rPr lang="en-US" dirty="0" err="1"/>
              <a:t>nhận</a:t>
            </a:r>
            <a:r>
              <a:rPr lang="en-US" dirty="0"/>
              <a:t> </a:t>
            </a:r>
            <a:r>
              <a:rPr lang="en-US" dirty="0" err="1"/>
              <a:t>thức</a:t>
            </a:r>
            <a:endParaRPr lang="en-US" dirty="0"/>
          </a:p>
          <a:p>
            <a:pPr marL="0" indent="0">
              <a:buNone/>
            </a:pPr>
            <a:r>
              <a:rPr lang="en-US" dirty="0"/>
              <a:t>+ </a:t>
            </a:r>
            <a:r>
              <a:rPr lang="en-US" dirty="0" err="1"/>
              <a:t>Thay</a:t>
            </a:r>
            <a:r>
              <a:rPr lang="en-US" dirty="0"/>
              <a:t> </a:t>
            </a:r>
            <a:r>
              <a:rPr lang="en-US" dirty="0" err="1"/>
              <a:t>đổi</a:t>
            </a:r>
            <a:r>
              <a:rPr lang="en-US" dirty="0"/>
              <a:t> </a:t>
            </a:r>
            <a:r>
              <a:rPr lang="en-US" dirty="0" err="1"/>
              <a:t>hệ</a:t>
            </a:r>
            <a:r>
              <a:rPr lang="en-US" dirty="0"/>
              <a:t> </a:t>
            </a:r>
            <a:r>
              <a:rPr lang="en-US" dirty="0" err="1"/>
              <a:t>thống</a:t>
            </a:r>
            <a:r>
              <a:rPr lang="en-US" dirty="0"/>
              <a:t> </a:t>
            </a:r>
            <a:r>
              <a:rPr lang="en-US" dirty="0" err="1"/>
              <a:t>sản</a:t>
            </a:r>
            <a:r>
              <a:rPr lang="en-US" dirty="0"/>
              <a:t> </a:t>
            </a:r>
            <a:r>
              <a:rPr lang="en-US" dirty="0" err="1"/>
              <a:t>xuất</a:t>
            </a:r>
            <a:r>
              <a:rPr lang="en-US" dirty="0"/>
              <a:t> </a:t>
            </a:r>
            <a:r>
              <a:rPr lang="en-US" dirty="0" err="1"/>
              <a:t>về</a:t>
            </a:r>
            <a:r>
              <a:rPr lang="en-US" dirty="0"/>
              <a:t> “Sustainability)</a:t>
            </a:r>
          </a:p>
          <a:p>
            <a:pPr marL="0" indent="0">
              <a:buNone/>
            </a:pPr>
            <a:r>
              <a:rPr lang="en-US" dirty="0"/>
              <a:t>+ </a:t>
            </a:r>
            <a:r>
              <a:rPr lang="en-US" dirty="0" err="1"/>
              <a:t>Cạnh</a:t>
            </a:r>
            <a:r>
              <a:rPr lang="en-US" dirty="0"/>
              <a:t> </a:t>
            </a:r>
            <a:r>
              <a:rPr lang="en-US" dirty="0" err="1"/>
              <a:t>tranh</a:t>
            </a:r>
            <a:r>
              <a:rPr lang="en-US" dirty="0"/>
              <a:t> </a:t>
            </a:r>
            <a:r>
              <a:rPr lang="en-US" dirty="0" err="1"/>
              <a:t>với</a:t>
            </a:r>
            <a:r>
              <a:rPr lang="en-US" dirty="0"/>
              <a:t> </a:t>
            </a:r>
            <a:r>
              <a:rPr lang="en-US" dirty="0" err="1"/>
              <a:t>các</a:t>
            </a:r>
            <a:r>
              <a:rPr lang="en-US" dirty="0"/>
              <a:t> </a:t>
            </a:r>
            <a:r>
              <a:rPr lang="en-US" dirty="0" err="1"/>
              <a:t>nước</a:t>
            </a:r>
            <a:r>
              <a:rPr lang="en-US" dirty="0"/>
              <a:t> </a:t>
            </a:r>
            <a:r>
              <a:rPr lang="en-US" dirty="0" err="1"/>
              <a:t>đã</a:t>
            </a:r>
            <a:r>
              <a:rPr lang="en-US" dirty="0"/>
              <a:t> </a:t>
            </a:r>
            <a:r>
              <a:rPr lang="en-US" dirty="0" err="1"/>
              <a:t>đi</a:t>
            </a:r>
            <a:r>
              <a:rPr lang="en-US" dirty="0"/>
              <a:t> </a:t>
            </a:r>
            <a:r>
              <a:rPr lang="en-US" dirty="0" err="1"/>
              <a:t>trước</a:t>
            </a:r>
            <a:endParaRPr lang="en-US" dirty="0"/>
          </a:p>
          <a:p>
            <a:pPr marL="0" indent="0">
              <a:buNone/>
            </a:pPr>
            <a:r>
              <a:rPr lang="en-US" dirty="0"/>
              <a:t>+ </a:t>
            </a:r>
            <a:r>
              <a:rPr lang="en-US" dirty="0" err="1"/>
              <a:t>Sự</a:t>
            </a:r>
            <a:r>
              <a:rPr lang="en-US" dirty="0"/>
              <a:t> </a:t>
            </a:r>
            <a:r>
              <a:rPr lang="en-US" dirty="0" err="1"/>
              <a:t>yếu</a:t>
            </a:r>
            <a:r>
              <a:rPr lang="en-US" dirty="0"/>
              <a:t> </a:t>
            </a:r>
            <a:r>
              <a:rPr lang="en-US" dirty="0" err="1"/>
              <a:t>kém</a:t>
            </a:r>
            <a:r>
              <a:rPr lang="en-US" dirty="0"/>
              <a:t> </a:t>
            </a:r>
            <a:r>
              <a:rPr lang="en-US" dirty="0" err="1"/>
              <a:t>về</a:t>
            </a:r>
            <a:r>
              <a:rPr lang="en-US" dirty="0"/>
              <a:t> </a:t>
            </a:r>
            <a:r>
              <a:rPr lang="en-US" dirty="0" err="1"/>
              <a:t>ngành</a:t>
            </a:r>
            <a:r>
              <a:rPr lang="en-US" dirty="0"/>
              <a:t> </a:t>
            </a:r>
            <a:r>
              <a:rPr lang="en-US" dirty="0" err="1"/>
              <a:t>công</a:t>
            </a:r>
            <a:r>
              <a:rPr lang="en-US" dirty="0"/>
              <a:t> </a:t>
            </a:r>
            <a:r>
              <a:rPr lang="en-US" dirty="0" err="1"/>
              <a:t>nghiệp</a:t>
            </a:r>
            <a:r>
              <a:rPr lang="en-US" dirty="0"/>
              <a:t> </a:t>
            </a:r>
            <a:r>
              <a:rPr lang="en-US" dirty="0" err="1"/>
              <a:t>phụ</a:t>
            </a:r>
            <a:r>
              <a:rPr lang="en-US" dirty="0"/>
              <a:t> </a:t>
            </a:r>
            <a:r>
              <a:rPr lang="en-US" dirty="0" err="1"/>
              <a:t>trợ</a:t>
            </a:r>
            <a:r>
              <a:rPr lang="en-US" dirty="0"/>
              <a:t>.</a:t>
            </a:r>
          </a:p>
          <a:p>
            <a:pPr marL="0" indent="0">
              <a:buNone/>
            </a:pPr>
            <a:endParaRPr lang="en-US" dirty="0"/>
          </a:p>
        </p:txBody>
      </p:sp>
    </p:spTree>
    <p:extLst>
      <p:ext uri="{BB962C8B-B14F-4D97-AF65-F5344CB8AC3E}">
        <p14:creationId xmlns:p14="http://schemas.microsoft.com/office/powerpoint/2010/main" val="3400955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4827</TotalTime>
  <Words>881</Words>
  <Application>Microsoft Office PowerPoint</Application>
  <PresentationFormat>Widescreen</PresentationFormat>
  <Paragraphs>119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Symbol</vt:lpstr>
      <vt:lpstr>Office Theme</vt:lpstr>
      <vt:lpstr> TREND OF GREEN PROCUREMENT CONSUMPTION   SUSTAINABLE SUPPLY CHAIN  XU HƯỚNG TIÊU DÙNG “XANH” CƠ HỘI &amp; THỬ THÁCH CHO CÁC NHÀ CUNG CẤP VIỆT NAM  By Andy Tran – SDS Vietnam                                   HCM April 14th,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Đánh giá môi trường đối với các sản phẩm chính Ảnh hưởng của sản phẩm tới môi trường – Đánh giá vòng đời We protect the environment by minimizing waste, reducing emissions, reducing consumption of resources and energy, and by controlling the use of restricted substances in all materials used. optimize our operating activities to reduce consumption of energy and resources, increase recycling, and reduce emissions.</dc:title>
  <dc:creator>ASUS</dc:creator>
  <cp:lastModifiedBy>Hong Anh</cp:lastModifiedBy>
  <cp:revision>37</cp:revision>
  <dcterms:created xsi:type="dcterms:W3CDTF">2021-04-09T13:20:28Z</dcterms:created>
  <dcterms:modified xsi:type="dcterms:W3CDTF">2021-04-15T09:38:24Z</dcterms:modified>
</cp:coreProperties>
</file>